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85" r:id="rId5"/>
    <p:sldId id="261" r:id="rId6"/>
    <p:sldId id="270" r:id="rId7"/>
    <p:sldId id="269" r:id="rId8"/>
    <p:sldId id="286" r:id="rId9"/>
    <p:sldId id="279" r:id="rId10"/>
    <p:sldId id="280" r:id="rId11"/>
    <p:sldId id="282" r:id="rId12"/>
    <p:sldId id="283" r:id="rId13"/>
    <p:sldId id="284" r:id="rId14"/>
    <p:sldId id="287" r:id="rId15"/>
    <p:sldId id="288" r:id="rId16"/>
    <p:sldId id="281" r:id="rId17"/>
    <p:sldId id="257" r:id="rId18"/>
    <p:sldId id="276" r:id="rId1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ørg Månum Andersson" initials="BMA" lastIdx="1" clrIdx="0">
    <p:extLst>
      <p:ext uri="{19B8F6BF-5375-455C-9EA6-DF929625EA0E}">
        <p15:presenceInfo xmlns:p15="http://schemas.microsoft.com/office/powerpoint/2012/main" userId="3417349ebec373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1337" autoAdjust="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0:07:23.93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109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109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109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2E58-4BA4-4428-A5B1-6B0C54A562DC}" type="datetimeFigureOut">
              <a:rPr lang="nb-NO" smtClean="0"/>
              <a:t>10.05.2019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9440" y="4821928"/>
            <a:ext cx="5509283" cy="3945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109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78EF9-D1EF-49BD-9CBF-A5ECBDC4A2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71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71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Hei</a:t>
            </a:r>
          </a:p>
          <a:p>
            <a:r>
              <a:rPr lang="nb-NO" dirty="0"/>
              <a:t>God</a:t>
            </a:r>
            <a:r>
              <a:rPr lang="nb-NO" baseline="0" dirty="0"/>
              <a:t> start, men er det lurt å forlenge skriften under med «realiseres» eller «skal realiseres» siden vi</a:t>
            </a:r>
          </a:p>
          <a:p>
            <a:r>
              <a:rPr lang="nb-NO" baseline="0" dirty="0"/>
              <a:t>Ikke har fått tildelt aksjonen ennå?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5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Bør vi bytte ut ordet «sannsynligvis « kunne»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3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60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bør vi ta med en liten tekst:</a:t>
            </a:r>
          </a:p>
          <a:p>
            <a:endParaRPr lang="nb-NO" dirty="0"/>
          </a:p>
          <a:p>
            <a:r>
              <a:rPr lang="nb-NO" dirty="0"/>
              <a:t>«</a:t>
            </a:r>
            <a:r>
              <a:rPr lang="nb-NO" dirty="0" err="1"/>
              <a:t>Rotary</a:t>
            </a:r>
            <a:r>
              <a:rPr lang="nb-NO" baseline="0" dirty="0"/>
              <a:t> er inne i et kampanjesamarbeid med B&amp;MGF 2017-2020.(1+1+2)</a:t>
            </a:r>
          </a:p>
          <a:p>
            <a:r>
              <a:rPr lang="nb-NO" baseline="0" dirty="0"/>
              <a:t>Alle klubber og rotarianere må bidra i kampanjen med minst 1.500 </a:t>
            </a:r>
            <a:r>
              <a:rPr lang="nb-NO" baseline="0" dirty="0" err="1"/>
              <a:t>Usd</a:t>
            </a:r>
            <a:r>
              <a:rPr lang="nb-NO" baseline="0" dirty="0"/>
              <a:t> årlig, Samtidig som vi </a:t>
            </a:r>
          </a:p>
          <a:p>
            <a:r>
              <a:rPr lang="nb-NO" baseline="0" dirty="0"/>
              <a:t>forbereder oss på TV Aksjon 2020.»</a:t>
            </a:r>
          </a:p>
          <a:p>
            <a:endParaRPr lang="nb-NO" baseline="0"/>
          </a:p>
          <a:p>
            <a:r>
              <a:rPr lang="nb-NO" baseline="0"/>
              <a:t> </a:t>
            </a:r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7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CC54C-27A2-442F-B43A-E1AB08EA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310663"/>
            <a:ext cx="6928083" cy="1105195"/>
          </a:xfrm>
        </p:spPr>
        <p:txBody>
          <a:bodyPr/>
          <a:lstStyle/>
          <a:p>
            <a:r>
              <a:rPr lang="nb-NO" dirty="0" err="1"/>
              <a:t>Rotary’s</a:t>
            </a:r>
            <a:r>
              <a:rPr lang="nb-NO" dirty="0"/>
              <a:t> vei til en </a:t>
            </a:r>
            <a:r>
              <a:rPr lang="nb-NO"/>
              <a:t>poliofri verden</a:t>
            </a:r>
            <a:br>
              <a:rPr lang="nb-NO" dirty="0"/>
            </a:br>
            <a:r>
              <a:rPr lang="nb-NO" sz="2800" dirty="0"/>
              <a:t>v/PDG – EPNC Bjørg Månum Andersson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C27C7-03DB-4881-BC90-65064A1F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Behov for en sterk innsats fremover på alle nivåer innen </a:t>
            </a:r>
            <a:r>
              <a:rPr lang="nb-NO" dirty="0" err="1"/>
              <a:t>Rotary</a:t>
            </a:r>
            <a:r>
              <a:rPr lang="nb-NO" dirty="0"/>
              <a:t> i samarbeide med bl.a. WHO og Unicef.</a:t>
            </a:r>
          </a:p>
          <a:p>
            <a:endParaRPr lang="nb-NO" dirty="0"/>
          </a:p>
          <a:p>
            <a:r>
              <a:rPr lang="nb-NO" dirty="0"/>
              <a:t>430 millioner barn må vaksineres årlig de neste årene i Pakistan, Afghanistan og 50 høyrisikoland.</a:t>
            </a:r>
          </a:p>
          <a:p>
            <a:endParaRPr lang="nb-NO" dirty="0"/>
          </a:p>
          <a:p>
            <a:r>
              <a:rPr lang="nb-NO" dirty="0"/>
              <a:t>Det er behov for minst 1 mrd. </a:t>
            </a:r>
            <a:r>
              <a:rPr lang="nb-NO" dirty="0" err="1"/>
              <a:t>Usd</a:t>
            </a:r>
            <a:r>
              <a:rPr lang="nb-NO" dirty="0"/>
              <a:t> de neste årene til arbeidet innen Global Polio </a:t>
            </a:r>
            <a:r>
              <a:rPr lang="nb-NO" dirty="0" err="1"/>
              <a:t>Eradication</a:t>
            </a:r>
            <a:r>
              <a:rPr lang="nb-NO" dirty="0"/>
              <a:t>. («GPEI»)</a:t>
            </a:r>
          </a:p>
          <a:p>
            <a:endParaRPr lang="nb-NO" dirty="0"/>
          </a:p>
          <a:p>
            <a:r>
              <a:rPr lang="nb-NO" dirty="0"/>
              <a:t>Det er behov for minst 1 million frivillige og helsearbeidere til å vaksinere og overvåke.</a:t>
            </a:r>
          </a:p>
        </p:txBody>
      </p:sp>
    </p:spTree>
    <p:extLst>
      <p:ext uri="{BB962C8B-B14F-4D97-AF65-F5344CB8AC3E}">
        <p14:creationId xmlns:p14="http://schemas.microsoft.com/office/powerpoint/2010/main" val="199278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58AFA-4CE0-4A5A-BC74-66176806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Søknaden, et meget krevende arbeide!</a:t>
            </a:r>
            <a:br>
              <a:rPr lang="nb-NO" dirty="0"/>
            </a:br>
            <a:r>
              <a:rPr lang="nb-NO" dirty="0"/>
              <a:t>29. april 2019 ble søknaden sendt NRK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F4EAF00-4D26-40F4-B979-EA8CDAEF2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79" y="1614488"/>
            <a:ext cx="5494866" cy="4121150"/>
          </a:xfrm>
        </p:spPr>
      </p:pic>
    </p:spTree>
    <p:extLst>
      <p:ext uri="{BB962C8B-B14F-4D97-AF65-F5344CB8AC3E}">
        <p14:creationId xmlns:p14="http://schemas.microsoft.com/office/powerpoint/2010/main" val="399235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A2A8E55-6D58-4466-BD69-666A0DE06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7" y="0"/>
            <a:ext cx="6710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64AC6D-D3BE-44D6-B435-5ABF2432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TV-aksjonen: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EFEA1C-1D61-415C-AE74-3362D1C5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Nasjonalt løft</a:t>
            </a:r>
            <a:r>
              <a:rPr lang="nb-NO" dirty="0"/>
              <a:t>: TV-aksjonen i Norge regnes som verdens største dugnad og har utviklet seg til et nasjonalt løft for en god sak.</a:t>
            </a:r>
          </a:p>
          <a:p>
            <a:r>
              <a:rPr lang="nb-NO" b="1" dirty="0"/>
              <a:t>Hele landet tar del</a:t>
            </a:r>
            <a:r>
              <a:rPr lang="nb-NO" dirty="0"/>
              <a:t>: Ca. 100 000 bøssebærere som besøker 2.3 millioner husstander siste søndag i oktober hvert år.</a:t>
            </a:r>
          </a:p>
          <a:p>
            <a:r>
              <a:rPr lang="nb-NO" b="1" dirty="0"/>
              <a:t>Store beløp</a:t>
            </a:r>
            <a:r>
              <a:rPr lang="nb-NO" dirty="0"/>
              <a:t>: De siste årene har  rundt 200 millioner kroner kommet inn.</a:t>
            </a:r>
          </a:p>
          <a:p>
            <a:r>
              <a:rPr lang="nb-NO" b="1" dirty="0"/>
              <a:t>P3aksjonen</a:t>
            </a:r>
            <a:r>
              <a:rPr lang="nb-NO" dirty="0"/>
              <a:t>: Ungdomskanalen i NRK P3 har de senere år hatt sin egen innsamling for samme organisasjon og samme mål</a:t>
            </a:r>
          </a:p>
        </p:txBody>
      </p:sp>
    </p:spTree>
    <p:extLst>
      <p:ext uri="{BB962C8B-B14F-4D97-AF65-F5344CB8AC3E}">
        <p14:creationId xmlns:p14="http://schemas.microsoft.com/office/powerpoint/2010/main" val="428051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334940-2859-4E13-A6EC-01BD2137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7"/>
            <a:ext cx="7886700" cy="989136"/>
          </a:xfrm>
        </p:spPr>
        <p:txBody>
          <a:bodyPr/>
          <a:lstStyle/>
          <a:p>
            <a:r>
              <a:rPr lang="nb-NO" dirty="0"/>
              <a:t>Hva betyr TV- aksjonen for Rotary?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0AB5EE-F907-4CAE-936D-C8FCF202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200" dirty="0">
                <a:solidFill>
                  <a:srgbClr val="FF0000"/>
                </a:solidFill>
              </a:rPr>
              <a:t>Vi kan bidra til å nå målet om en poliofri verden.</a:t>
            </a:r>
          </a:p>
          <a:p>
            <a:r>
              <a:rPr lang="nb-NO" sz="2200" dirty="0">
                <a:solidFill>
                  <a:srgbClr val="FF0000"/>
                </a:solidFill>
              </a:rPr>
              <a:t>Vi kan bidra til at de som alt er rammet av polio får et bedre liv.</a:t>
            </a:r>
          </a:p>
          <a:p>
            <a:r>
              <a:rPr lang="nb-NO" sz="2200" dirty="0">
                <a:solidFill>
                  <a:srgbClr val="FF0000"/>
                </a:solidFill>
              </a:rPr>
              <a:t>Vi kan bidra til fokus på viktigheten av revaksinering mot polio og andre smittsomme sykdommer. </a:t>
            </a:r>
          </a:p>
          <a:p>
            <a:endParaRPr lang="nb-NO" sz="2200" dirty="0"/>
          </a:p>
          <a:p>
            <a:r>
              <a:rPr lang="nb-NO" sz="2200" dirty="0"/>
              <a:t>Vi informerer og bevisstgjør nordmenn om hva polio er, og om sykdommens historie, nasjonalt og internasjonalt.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Vi skaper stolthet i egen organisasjon og setter </a:t>
            </a:r>
            <a:r>
              <a:rPr lang="nb-NO" sz="2200" dirty="0" err="1"/>
              <a:t>Rotary</a:t>
            </a:r>
            <a:r>
              <a:rPr lang="nb-NO" sz="2200" dirty="0"/>
              <a:t> på dagorden i det norske samfunnet.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Og helt sikkert: </a:t>
            </a:r>
            <a:r>
              <a:rPr lang="nb-NO" sz="2200" dirty="0" err="1"/>
              <a:t>Rotary</a:t>
            </a:r>
            <a:r>
              <a:rPr lang="nb-NO" sz="2200" dirty="0"/>
              <a:t> og klubbene vil få en ny GIV mens vi sammen forbereder aksjonen ! Stor organisasjon i hele 2020. Alle rotarianere må være med!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34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79" y="3030992"/>
            <a:ext cx="5905042" cy="258345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0500" y="2788252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899344"/>
          </a:xfrm>
        </p:spPr>
        <p:txBody>
          <a:bodyPr>
            <a:normAutofit/>
          </a:bodyPr>
          <a:lstStyle/>
          <a:p>
            <a:r>
              <a:rPr lang="en-US" dirty="0"/>
              <a:t>Rotary: HVEM ER VI ? </a:t>
            </a:r>
            <a:r>
              <a:rPr lang="en-US" dirty="0" err="1"/>
              <a:t>Verdens</a:t>
            </a:r>
            <a:r>
              <a:rPr lang="en-US" dirty="0"/>
              <a:t> </a:t>
            </a:r>
            <a:r>
              <a:rPr lang="en-US" dirty="0" err="1"/>
              <a:t>største</a:t>
            </a:r>
            <a:r>
              <a:rPr lang="en-US" dirty="0"/>
              <a:t> </a:t>
            </a:r>
            <a:r>
              <a:rPr lang="en-US" dirty="0" err="1"/>
              <a:t>yrkesrettede</a:t>
            </a:r>
            <a:r>
              <a:rPr lang="en-US" dirty="0"/>
              <a:t> </a:t>
            </a:r>
            <a:r>
              <a:rPr lang="en-US" dirty="0" err="1"/>
              <a:t>nettverk</a:t>
            </a:r>
            <a:r>
              <a:rPr lang="en-US" dirty="0"/>
              <a:t> med et </a:t>
            </a:r>
            <a:r>
              <a:rPr lang="en-US" dirty="0" err="1"/>
              <a:t>humanitert</a:t>
            </a:r>
            <a:r>
              <a:rPr lang="en-US" dirty="0"/>
              <a:t> </a:t>
            </a:r>
            <a:r>
              <a:rPr lang="en-US" dirty="0" err="1"/>
              <a:t>engasjement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458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2559398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17756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F3734F-2466-43FD-87E2-17482AAFF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71" y="3634352"/>
            <a:ext cx="409930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Rotarys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poliofri</a:t>
            </a:r>
            <a:r>
              <a:rPr lang="en-US" dirty="0"/>
              <a:t> </a:t>
            </a:r>
            <a:r>
              <a:rPr lang="en-US" dirty="0" err="1"/>
              <a:t>verden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685672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50" dirty="0"/>
              <a:t>Rotary </a:t>
            </a:r>
            <a:r>
              <a:rPr lang="en-US" sz="1850" dirty="0" err="1"/>
              <a:t>begynte</a:t>
            </a:r>
            <a:r>
              <a:rPr lang="en-US" sz="1850" dirty="0"/>
              <a:t> </a:t>
            </a:r>
            <a:r>
              <a:rPr lang="en-US" sz="1850" dirty="0" err="1"/>
              <a:t>sitt</a:t>
            </a:r>
            <a:r>
              <a:rPr lang="en-US" sz="1850" dirty="0"/>
              <a:t> </a:t>
            </a:r>
            <a:r>
              <a:rPr lang="en-US" sz="1850" dirty="0" err="1"/>
              <a:t>polioarbeid</a:t>
            </a:r>
            <a:r>
              <a:rPr lang="en-US" sz="1850" dirty="0"/>
              <a:t> </a:t>
            </a:r>
            <a:r>
              <a:rPr lang="en-US" sz="1850" dirty="0" err="1"/>
              <a:t>i</a:t>
            </a:r>
            <a:r>
              <a:rPr lang="en-US" sz="1850" dirty="0"/>
              <a:t> 1979 med et </a:t>
            </a:r>
            <a:r>
              <a:rPr lang="en-US" sz="1850" dirty="0" err="1"/>
              <a:t>pilotprosjekt</a:t>
            </a:r>
            <a:r>
              <a:rPr lang="en-US" sz="1850" dirty="0"/>
              <a:t> </a:t>
            </a:r>
            <a:r>
              <a:rPr lang="en-US" sz="1850" dirty="0" err="1"/>
              <a:t>på</a:t>
            </a:r>
            <a:r>
              <a:rPr lang="en-US" sz="1850" dirty="0"/>
              <a:t> </a:t>
            </a:r>
            <a:r>
              <a:rPr lang="en-US" sz="1850" dirty="0" err="1"/>
              <a:t>Filippinene</a:t>
            </a:r>
            <a:r>
              <a:rPr lang="en-US" sz="1850" dirty="0"/>
              <a:t>, der 6 </a:t>
            </a:r>
            <a:r>
              <a:rPr lang="en-US" sz="1850" dirty="0" err="1"/>
              <a:t>millioner</a:t>
            </a:r>
            <a:r>
              <a:rPr lang="en-US" sz="1850" dirty="0"/>
              <a:t> barn </a:t>
            </a:r>
            <a:r>
              <a:rPr lang="en-US" sz="1850" dirty="0" err="1"/>
              <a:t>ble</a:t>
            </a:r>
            <a:r>
              <a:rPr lang="en-US" sz="1850" dirty="0"/>
              <a:t> </a:t>
            </a:r>
            <a:r>
              <a:rPr lang="en-US" sz="1850" dirty="0" err="1"/>
              <a:t>vaksinert</a:t>
            </a:r>
            <a:r>
              <a:rPr lang="en-US" sz="1850" dirty="0"/>
              <a:t>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1850" dirty="0"/>
              <a:t>Rotary </a:t>
            </a:r>
            <a:r>
              <a:rPr lang="en-US" altLang="en-US" sz="1850" dirty="0" err="1"/>
              <a:t>lanserte</a:t>
            </a:r>
            <a:r>
              <a:rPr lang="en-US" altLang="en-US" sz="1850" dirty="0"/>
              <a:t> </a:t>
            </a:r>
            <a:r>
              <a:rPr lang="en-US" altLang="en-US" sz="1850" b="1" dirty="0" err="1">
                <a:solidFill>
                  <a:srgbClr val="F49C2B"/>
                </a:solidFill>
              </a:rPr>
              <a:t>PolioPlus</a:t>
            </a:r>
            <a:r>
              <a:rPr lang="en-US" altLang="en-US" sz="1850" dirty="0"/>
              <a:t> </a:t>
            </a:r>
            <a:r>
              <a:rPr lang="en-US" altLang="en-US" sz="1850" dirty="0" err="1"/>
              <a:t>i</a:t>
            </a:r>
            <a:r>
              <a:rPr lang="en-US" altLang="en-US" sz="1850" dirty="0"/>
              <a:t> 1985, et program </a:t>
            </a:r>
            <a:r>
              <a:rPr lang="en-US" altLang="en-US" sz="1850" dirty="0" err="1"/>
              <a:t>som</a:t>
            </a:r>
            <a:r>
              <a:rPr lang="en-US" altLang="en-US" sz="1850" dirty="0"/>
              <a:t> </a:t>
            </a:r>
            <a:r>
              <a:rPr lang="en-US" altLang="en-US" sz="1850" dirty="0" err="1"/>
              <a:t>engasjerer</a:t>
            </a:r>
            <a:r>
              <a:rPr lang="en-US" altLang="en-US" sz="1850" dirty="0"/>
              <a:t> hele </a:t>
            </a:r>
            <a:r>
              <a:rPr lang="en-US" altLang="en-US" sz="1850" dirty="0" err="1"/>
              <a:t>Rotaryverdenen</a:t>
            </a:r>
            <a:r>
              <a:rPr lang="en-US" altLang="en-US" sz="1850" dirty="0"/>
              <a:t>. 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50" dirty="0"/>
              <a:t>I 1988 </a:t>
            </a:r>
            <a:r>
              <a:rPr lang="en-US" sz="1850" dirty="0" err="1"/>
              <a:t>ble</a:t>
            </a:r>
            <a:r>
              <a:rPr lang="en-US" sz="1850" dirty="0"/>
              <a:t> Rotary </a:t>
            </a:r>
            <a:r>
              <a:rPr lang="en-US" sz="1850" dirty="0" err="1"/>
              <a:t>en</a:t>
            </a:r>
            <a:r>
              <a:rPr lang="en-US" sz="1850" dirty="0"/>
              <a:t> </a:t>
            </a:r>
            <a:r>
              <a:rPr lang="en-US" sz="1850" dirty="0" err="1"/>
              <a:t>spydspiss</a:t>
            </a:r>
            <a:r>
              <a:rPr lang="en-US" sz="1850" dirty="0"/>
              <a:t> </a:t>
            </a:r>
            <a:r>
              <a:rPr lang="en-US" sz="1850" dirty="0" err="1"/>
              <a:t>i</a:t>
            </a:r>
            <a:r>
              <a:rPr lang="en-US" sz="1850" dirty="0"/>
              <a:t> </a:t>
            </a:r>
            <a:r>
              <a:rPr lang="en-US" sz="1850" dirty="0" err="1"/>
              <a:t>partnerskapet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F49C2B"/>
                </a:solidFill>
              </a:rPr>
              <a:t>Global Polio Eradication Initiative </a:t>
            </a:r>
            <a:r>
              <a:rPr lang="en-US" sz="1850" dirty="0"/>
              <a:t>(“GPEI”), </a:t>
            </a:r>
            <a:r>
              <a:rPr lang="en-US" sz="1850" dirty="0" err="1"/>
              <a:t>sammen</a:t>
            </a:r>
            <a:r>
              <a:rPr lang="en-US" sz="1850" dirty="0"/>
              <a:t> med World Health Organization, UNICEF </a:t>
            </a:r>
            <a:r>
              <a:rPr lang="en-US" sz="1850" dirty="0" err="1"/>
              <a:t>og</a:t>
            </a:r>
            <a:r>
              <a:rPr lang="en-US" sz="1850" dirty="0"/>
              <a:t> U.S. Centers for Disease Control and Prevention. Fra 2007 </a:t>
            </a:r>
            <a:r>
              <a:rPr lang="en-US" sz="1850" dirty="0" err="1"/>
              <a:t>sluttet</a:t>
            </a:r>
            <a:r>
              <a:rPr lang="en-US" sz="1850" dirty="0"/>
              <a:t> The Bill &amp; Melinda Gates Foundation seg </a:t>
            </a:r>
            <a:r>
              <a:rPr lang="en-US" sz="1850" dirty="0" err="1"/>
              <a:t>til</a:t>
            </a:r>
            <a:r>
              <a:rPr lang="en-US" sz="1850" dirty="0"/>
              <a:t> </a:t>
            </a:r>
            <a:r>
              <a:rPr lang="en-US" sz="1850" dirty="0" err="1"/>
              <a:t>samarbeidet</a:t>
            </a:r>
            <a:r>
              <a:rPr lang="en-US" sz="1850" dirty="0"/>
              <a:t> med Rotary.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50" dirty="0"/>
              <a:t>GPEI </a:t>
            </a:r>
            <a:r>
              <a:rPr lang="en-US" sz="1850" dirty="0" err="1"/>
              <a:t>er</a:t>
            </a:r>
            <a:r>
              <a:rPr lang="en-US" sz="1850" dirty="0"/>
              <a:t> </a:t>
            </a:r>
            <a:r>
              <a:rPr lang="en-US" sz="1850" dirty="0" err="1"/>
              <a:t>verdens</a:t>
            </a:r>
            <a:r>
              <a:rPr lang="en-US" sz="1850" dirty="0"/>
              <a:t> </a:t>
            </a:r>
            <a:r>
              <a:rPr lang="en-US" sz="1850" dirty="0" err="1"/>
              <a:t>største</a:t>
            </a:r>
            <a:r>
              <a:rPr lang="en-US" sz="1850" dirty="0"/>
              <a:t> </a:t>
            </a:r>
            <a:r>
              <a:rPr lang="en-US" sz="1850" dirty="0" err="1"/>
              <a:t>privat</a:t>
            </a:r>
            <a:r>
              <a:rPr lang="en-US" sz="1850" dirty="0"/>
              <a:t>/</a:t>
            </a:r>
            <a:r>
              <a:rPr lang="en-US" sz="1850" dirty="0" err="1"/>
              <a:t>offentlig</a:t>
            </a:r>
            <a:r>
              <a:rPr lang="en-US" sz="1850" dirty="0"/>
              <a:t> </a:t>
            </a:r>
            <a:r>
              <a:rPr lang="en-US" sz="1850" dirty="0" err="1"/>
              <a:t>samarbeide</a:t>
            </a:r>
            <a:r>
              <a:rPr lang="en-US" sz="1850" dirty="0"/>
              <a:t> med </a:t>
            </a:r>
            <a:r>
              <a:rPr lang="en-US" sz="1850" dirty="0" err="1"/>
              <a:t>en</a:t>
            </a:r>
            <a:r>
              <a:rPr lang="en-US" sz="1850" dirty="0"/>
              <a:t> </a:t>
            </a:r>
            <a:r>
              <a:rPr lang="en-US" sz="1850" dirty="0" err="1"/>
              <a:t>klar</a:t>
            </a:r>
            <a:r>
              <a:rPr lang="en-US" sz="1850" dirty="0"/>
              <a:t> </a:t>
            </a:r>
            <a:r>
              <a:rPr lang="en-US" sz="1850" dirty="0" err="1"/>
              <a:t>rolle</a:t>
            </a:r>
            <a:r>
              <a:rPr lang="en-US" sz="1850" dirty="0"/>
              <a:t> </a:t>
            </a:r>
            <a:r>
              <a:rPr lang="en-US" sz="1850" dirty="0" err="1"/>
              <a:t>og</a:t>
            </a:r>
            <a:r>
              <a:rPr lang="en-US" sz="1850" dirty="0"/>
              <a:t> </a:t>
            </a:r>
            <a:r>
              <a:rPr lang="en-US" sz="1850" dirty="0" err="1"/>
              <a:t>ansvarsdeling</a:t>
            </a:r>
            <a:r>
              <a:rPr lang="en-US" sz="1850" dirty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</a:t>
            </a:r>
            <a:r>
              <a:rPr lang="en-US" dirty="0" err="1"/>
              <a:t>Rotarys</a:t>
            </a:r>
            <a:r>
              <a:rPr lang="en-US" dirty="0"/>
              <a:t>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0" y="1685672"/>
            <a:ext cx="6065318" cy="4121148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 err="1"/>
              <a:t>Siden</a:t>
            </a:r>
            <a:r>
              <a:rPr lang="en-US" altLang="en-US" sz="2300" dirty="0"/>
              <a:t> 1988 har Rotary </a:t>
            </a:r>
            <a:r>
              <a:rPr lang="en-US" altLang="en-US" sz="2300" dirty="0" err="1"/>
              <a:t>og</a:t>
            </a:r>
            <a:r>
              <a:rPr lang="en-US" altLang="en-US" sz="2300" dirty="0"/>
              <a:t> </a:t>
            </a:r>
            <a:r>
              <a:rPr lang="en-US" altLang="en-US" sz="2300" dirty="0" err="1"/>
              <a:t>medlemmer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i</a:t>
            </a:r>
            <a:r>
              <a:rPr lang="en-US" altLang="en-US" sz="2300" dirty="0"/>
              <a:t> GPEI (</a:t>
            </a:r>
            <a:r>
              <a:rPr lang="en-US" altLang="en-US" sz="2300" dirty="0" err="1"/>
              <a:t>samt</a:t>
            </a:r>
            <a:r>
              <a:rPr lang="en-US" altLang="en-US" sz="2300" dirty="0"/>
              <a:t> mange </a:t>
            </a:r>
            <a:r>
              <a:rPr lang="en-US" altLang="en-US" sz="2300" dirty="0" err="1"/>
              <a:t>regjeringer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verden</a:t>
            </a:r>
            <a:r>
              <a:rPr lang="en-US" altLang="en-US" sz="2300" dirty="0"/>
              <a:t>):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vaksinering</a:t>
            </a:r>
            <a:r>
              <a:rPr lang="en-US" altLang="en-US" sz="2300" dirty="0"/>
              <a:t> av </a:t>
            </a:r>
            <a:r>
              <a:rPr lang="en-US" altLang="en-US" sz="2300" b="1" dirty="0">
                <a:solidFill>
                  <a:srgbClr val="F49C2B"/>
                </a:solidFill>
              </a:rPr>
              <a:t>2.5 </a:t>
            </a:r>
            <a:r>
              <a:rPr lang="en-US" altLang="en-US" sz="2300" b="1" dirty="0" err="1">
                <a:solidFill>
                  <a:srgbClr val="F49C2B"/>
                </a:solidFill>
              </a:rPr>
              <a:t>milliarder</a:t>
            </a:r>
            <a:r>
              <a:rPr lang="en-US" altLang="en-US" sz="2300" b="1" dirty="0">
                <a:solidFill>
                  <a:srgbClr val="F49C2B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forebygging</a:t>
            </a:r>
            <a:r>
              <a:rPr lang="en-US" altLang="en-US" sz="2300" dirty="0"/>
              <a:t> av </a:t>
            </a:r>
            <a:r>
              <a:rPr lang="en-US" altLang="en-US" sz="2300" b="1" dirty="0">
                <a:solidFill>
                  <a:srgbClr val="F49C2B"/>
                </a:solidFill>
              </a:rPr>
              <a:t>17.4 </a:t>
            </a:r>
            <a:r>
              <a:rPr lang="en-US" altLang="en-US" sz="2300" b="1" dirty="0" err="1">
                <a:solidFill>
                  <a:srgbClr val="F49C2B"/>
                </a:solidFill>
              </a:rPr>
              <a:t>millioner</a:t>
            </a:r>
            <a:r>
              <a:rPr lang="en-US" altLang="en-US" sz="2300" b="1" dirty="0">
                <a:solidFill>
                  <a:srgbClr val="F49C2B"/>
                </a:solidFill>
              </a:rPr>
              <a:t> </a:t>
            </a:r>
            <a:r>
              <a:rPr lang="en-US" altLang="en-US" sz="2300" b="1" dirty="0" err="1">
                <a:solidFill>
                  <a:srgbClr val="F49C2B"/>
                </a:solidFill>
              </a:rPr>
              <a:t>tilfeller</a:t>
            </a:r>
            <a:r>
              <a:rPr lang="en-US" altLang="en-US" sz="2300" b="1" dirty="0">
                <a:solidFill>
                  <a:srgbClr val="F49C2B"/>
                </a:solidFill>
              </a:rPr>
              <a:t> av </a:t>
            </a:r>
            <a:r>
              <a:rPr lang="en-US" altLang="en-US" sz="2300" b="1" dirty="0" err="1">
                <a:solidFill>
                  <a:srgbClr val="F49C2B"/>
                </a:solidFill>
              </a:rPr>
              <a:t>poliolammelser</a:t>
            </a:r>
            <a:endParaRPr lang="en-US" altLang="en-US" sz="2300" b="1" dirty="0">
              <a:solidFill>
                <a:srgbClr val="F49C2B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å </a:t>
            </a:r>
            <a:r>
              <a:rPr lang="en-US" altLang="en-US" sz="2300" dirty="0" err="1"/>
              <a:t>averge</a:t>
            </a:r>
            <a:r>
              <a:rPr lang="en-US" altLang="en-US" sz="2300" dirty="0"/>
              <a:t> at </a:t>
            </a:r>
            <a:r>
              <a:rPr lang="en-US" altLang="en-US" sz="2300" b="1" dirty="0">
                <a:solidFill>
                  <a:srgbClr val="F49C2B"/>
                </a:solidFill>
              </a:rPr>
              <a:t>1.5 </a:t>
            </a:r>
            <a:r>
              <a:rPr lang="en-US" altLang="en-US" sz="2300" b="1" dirty="0" err="1">
                <a:solidFill>
                  <a:srgbClr val="F49C2B"/>
                </a:solidFill>
              </a:rPr>
              <a:t>millioner</a:t>
            </a:r>
            <a:r>
              <a:rPr lang="en-US" altLang="en-US" sz="2300" b="1" dirty="0">
                <a:solidFill>
                  <a:srgbClr val="F49C2B"/>
                </a:solidFill>
              </a:rPr>
              <a:t> barn </a:t>
            </a:r>
            <a:r>
              <a:rPr lang="en-US" altLang="en-US" sz="2300" b="1" dirty="0" err="1">
                <a:solidFill>
                  <a:srgbClr val="F49C2B"/>
                </a:solidFill>
              </a:rPr>
              <a:t>døde</a:t>
            </a:r>
            <a:r>
              <a:rPr lang="en-US" altLang="en-US" sz="2300" b="1" dirty="0">
                <a:solidFill>
                  <a:srgbClr val="F49C2B"/>
                </a:solidFill>
              </a:rPr>
              <a:t>, </a:t>
            </a:r>
            <a:r>
              <a:rPr lang="en-US" altLang="en-US" sz="2300" dirty="0" err="1"/>
              <a:t>fordi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vaksinen</a:t>
            </a:r>
            <a:r>
              <a:rPr lang="en-US" altLang="en-US" sz="2300" dirty="0"/>
              <a:t> er </a:t>
            </a:r>
            <a:r>
              <a:rPr lang="en-US" altLang="en-US" sz="2300" dirty="0" err="1"/>
              <a:t>blitt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supplert</a:t>
            </a:r>
            <a:r>
              <a:rPr lang="en-US" altLang="en-US" sz="2300" dirty="0"/>
              <a:t> med </a:t>
            </a:r>
            <a:r>
              <a:rPr lang="en-US" altLang="en-US" sz="2300" dirty="0" err="1"/>
              <a:t>bl.a</a:t>
            </a:r>
            <a:r>
              <a:rPr lang="en-US" altLang="en-US" sz="2300" dirty="0"/>
              <a:t>. vitamin A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Brukt</a:t>
            </a:r>
            <a:r>
              <a:rPr lang="en-US" altLang="en-US" sz="2300" dirty="0"/>
              <a:t> over $1.7 </a:t>
            </a:r>
            <a:r>
              <a:rPr lang="en-US" altLang="en-US" sz="2300" dirty="0" err="1"/>
              <a:t>milliarder</a:t>
            </a:r>
            <a:r>
              <a:rPr lang="en-US" altLang="en-US" sz="2300" dirty="0"/>
              <a:t> dollar </a:t>
            </a:r>
            <a:r>
              <a:rPr lang="en-US" altLang="en-US" sz="2300" dirty="0" err="1"/>
              <a:t>på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utryddelse</a:t>
            </a:r>
            <a:r>
              <a:rPr lang="en-US" altLang="en-US" sz="2300" dirty="0"/>
              <a:t> av polio.</a:t>
            </a:r>
          </a:p>
          <a:p>
            <a:pPr marL="0" indent="0">
              <a:spcBef>
                <a:spcPts val="400"/>
              </a:spcBef>
              <a:buNone/>
              <a:defRPr/>
            </a:pPr>
            <a:endParaRPr lang="en-US" alt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3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57F9D59-9C00-4A33-9C90-7F25DC0D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095" y="69742"/>
            <a:ext cx="3053166" cy="56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52D573-FF37-4F82-8A61-79459F5D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076435"/>
          </a:xfrm>
        </p:spPr>
        <p:txBody>
          <a:bodyPr>
            <a:normAutofit fontScale="90000"/>
          </a:bodyPr>
          <a:lstStyle/>
          <a:p>
            <a:r>
              <a:rPr lang="nb-NO" dirty="0"/>
              <a:t>End Polio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Countdown</a:t>
            </a:r>
            <a:r>
              <a:rPr lang="nb-NO" dirty="0"/>
              <a:t> til </a:t>
            </a:r>
            <a:r>
              <a:rPr lang="nb-NO" dirty="0" err="1"/>
              <a:t>History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Campaign</a:t>
            </a:r>
            <a:r>
              <a:rPr lang="nb-NO" dirty="0"/>
              <a:t> 2017 – 2020: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1CA759-13D8-4EEA-B001-196AF945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557580"/>
            <a:ext cx="8206880" cy="41779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    Samarbeidsavtale mellom </a:t>
            </a:r>
            <a:r>
              <a:rPr lang="nb-NO" dirty="0" err="1"/>
              <a:t>Rotary</a:t>
            </a:r>
            <a:r>
              <a:rPr lang="nb-NO" dirty="0"/>
              <a:t> og Bill &amp; Melinda</a:t>
            </a:r>
          </a:p>
          <a:p>
            <a:pPr marL="0" indent="0">
              <a:buNone/>
            </a:pPr>
            <a:r>
              <a:rPr lang="nb-NO" dirty="0"/>
              <a:t>    Gates Foundation i juni 2017 i Atlanta:  </a:t>
            </a:r>
          </a:p>
          <a:p>
            <a:pPr marL="0" indent="0">
              <a:buNone/>
            </a:pPr>
            <a:r>
              <a:rPr lang="nb-NO" dirty="0"/>
              <a:t>     </a:t>
            </a:r>
          </a:p>
          <a:p>
            <a:r>
              <a:rPr lang="nb-NO" dirty="0" err="1"/>
              <a:t>Rotary</a:t>
            </a:r>
            <a:r>
              <a:rPr lang="nb-NO" dirty="0"/>
              <a:t> forplikter seg til å skaffe 50 mill. dollar årlig</a:t>
            </a:r>
          </a:p>
          <a:p>
            <a:pPr marL="0" indent="0">
              <a:buNone/>
            </a:pPr>
            <a:r>
              <a:rPr lang="nb-NO" dirty="0"/>
              <a:t>   gjennom World Fund Match 5 mill. </a:t>
            </a:r>
            <a:r>
              <a:rPr lang="nb-NO" dirty="0" err="1"/>
              <a:t>Usd</a:t>
            </a:r>
            <a:r>
              <a:rPr lang="nb-NO" dirty="0"/>
              <a:t>, DDF 10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dirty="0" err="1"/>
              <a:t>Usd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  og 1 500 </a:t>
            </a:r>
            <a:r>
              <a:rPr lang="nb-NO" dirty="0" err="1"/>
              <a:t>Usd</a:t>
            </a:r>
            <a:r>
              <a:rPr lang="nb-NO" dirty="0"/>
              <a:t> fra klubbene. Alle klubber og </a:t>
            </a:r>
          </a:p>
          <a:p>
            <a:pPr marL="0" indent="0">
              <a:buNone/>
            </a:pPr>
            <a:r>
              <a:rPr lang="nb-NO" dirty="0"/>
              <a:t>   D 2310 må delta aktivt i denne kampanjen årlig.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B&amp;MGF dobler innsatsen 1-2. Totalt 150 </a:t>
            </a:r>
            <a:r>
              <a:rPr lang="nb-NO" dirty="0" err="1"/>
              <a:t>mill.Usd</a:t>
            </a:r>
            <a:r>
              <a:rPr lang="nb-NO" dirty="0"/>
              <a:t> til</a:t>
            </a:r>
          </a:p>
          <a:p>
            <a:pPr marL="0" indent="0">
              <a:buNone/>
            </a:pPr>
            <a:r>
              <a:rPr lang="nb-NO" dirty="0"/>
              <a:t>   End Polio </a:t>
            </a:r>
            <a:r>
              <a:rPr lang="nb-NO" dirty="0" err="1"/>
              <a:t>Now</a:t>
            </a:r>
            <a:r>
              <a:rPr lang="nb-NO" dirty="0"/>
              <a:t> hvis </a:t>
            </a:r>
            <a:r>
              <a:rPr lang="nb-NO" dirty="0" err="1"/>
              <a:t>Rotary</a:t>
            </a:r>
            <a:r>
              <a:rPr lang="nb-NO" dirty="0"/>
              <a:t> skaffer 50 mill. </a:t>
            </a:r>
            <a:r>
              <a:rPr lang="nb-NO" dirty="0" err="1"/>
              <a:t>Usd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300" dirty="0">
                <a:solidFill>
                  <a:srgbClr val="FF0000"/>
                </a:solidFill>
              </a:rPr>
              <a:t>Søknad til TV-aksjonen 2020: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2) </a:t>
            </a:r>
            <a:r>
              <a:rPr lang="nb-NO" dirty="0" err="1"/>
              <a:t>Rotary</a:t>
            </a:r>
            <a:r>
              <a:rPr lang="nb-NO" dirty="0"/>
              <a:t> i Norge søker TV- aksjonen 2020 til End</a:t>
            </a:r>
          </a:p>
          <a:p>
            <a:pPr marL="0" indent="0">
              <a:buNone/>
            </a:pPr>
            <a:r>
              <a:rPr lang="nb-NO" dirty="0"/>
              <a:t>     Polio </a:t>
            </a:r>
            <a:r>
              <a:rPr lang="nb-NO" dirty="0" err="1"/>
              <a:t>Now</a:t>
            </a:r>
            <a:r>
              <a:rPr lang="nb-NO" dirty="0"/>
              <a:t>.  </a:t>
            </a:r>
            <a:r>
              <a:rPr lang="nb-NO" dirty="0" err="1"/>
              <a:t>Norfo</a:t>
            </a:r>
            <a:r>
              <a:rPr lang="nb-NO" dirty="0"/>
              <a:t> er søker på vegne av alle 6 distriktene. </a:t>
            </a:r>
          </a:p>
          <a:p>
            <a:pPr marL="0" indent="0">
              <a:buNone/>
            </a:pPr>
            <a:r>
              <a:rPr lang="nb-NO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861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830047"/>
          </a:xfrm>
        </p:spPr>
        <p:txBody>
          <a:bodyPr>
            <a:normAutofit fontScale="90000"/>
          </a:bodyPr>
          <a:lstStyle/>
          <a:p>
            <a:r>
              <a:rPr lang="nb-NO" dirty="0"/>
              <a:t>Søke TV- aksjonen? Hvordan kom dette i gang?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To uredde og initiativrike rotarianere fra Lørenskog RK tenkte stort og sa: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/>
              <a:t>«Vi vil ha TV-aksjonen i 2020 til End Polio </a:t>
            </a:r>
            <a:r>
              <a:rPr lang="nb-NO" b="1" dirty="0" err="1"/>
              <a:t>Now</a:t>
            </a:r>
            <a:r>
              <a:rPr lang="nb-NO" b="1" dirty="0"/>
              <a:t>».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Det var president Dennis Sander og innkommende president Øystein Mogensen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Med seg på laget fikk de </a:t>
            </a:r>
            <a:r>
              <a:rPr lang="nb-NO" dirty="0" err="1"/>
              <a:t>Norfo</a:t>
            </a:r>
            <a:r>
              <a:rPr lang="nb-NO" dirty="0"/>
              <a:t>, ved Gunnar Kvalsund,</a:t>
            </a:r>
          </a:p>
          <a:p>
            <a:pPr marL="0" indent="0">
              <a:buNone/>
            </a:pPr>
            <a:r>
              <a:rPr lang="nb-NO" dirty="0"/>
              <a:t>Bjørg </a:t>
            </a:r>
            <a:r>
              <a:rPr lang="nb-NO" dirty="0" err="1"/>
              <a:t>Månum</a:t>
            </a:r>
            <a:r>
              <a:rPr lang="nb-NO" dirty="0"/>
              <a:t> Andersson som er sonens End polio </a:t>
            </a:r>
            <a:r>
              <a:rPr lang="nb-NO" dirty="0" err="1"/>
              <a:t>Now</a:t>
            </a:r>
            <a:r>
              <a:rPr lang="nb-NO" dirty="0"/>
              <a:t>- </a:t>
            </a:r>
            <a:r>
              <a:rPr lang="nb-NO" dirty="0" err="1"/>
              <a:t>koordintor</a:t>
            </a:r>
            <a:r>
              <a:rPr lang="nb-NO" dirty="0"/>
              <a:t> og Ingrid Grandum Berget, soneansvarlig for større gaver (</a:t>
            </a:r>
            <a:r>
              <a:rPr lang="nb-NO" dirty="0" err="1"/>
              <a:t>Endowment</a:t>
            </a:r>
            <a:r>
              <a:rPr lang="nb-NO" dirty="0"/>
              <a:t>/Major Gift Advisor)</a:t>
            </a:r>
          </a:p>
        </p:txBody>
      </p:sp>
    </p:spTree>
    <p:extLst>
      <p:ext uri="{BB962C8B-B14F-4D97-AF65-F5344CB8AC3E}">
        <p14:creationId xmlns:p14="http://schemas.microsoft.com/office/powerpoint/2010/main" val="199614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7"/>
            <a:ext cx="7886700" cy="989136"/>
          </a:xfrm>
        </p:spPr>
        <p:txBody>
          <a:bodyPr/>
          <a:lstStyle/>
          <a:p>
            <a:r>
              <a:rPr lang="nb-NO" dirty="0"/>
              <a:t>Hvilke krav måtte </a:t>
            </a:r>
            <a:r>
              <a:rPr lang="nb-NO" dirty="0" err="1"/>
              <a:t>Rotary</a:t>
            </a:r>
            <a:r>
              <a:rPr lang="nb-NO" dirty="0"/>
              <a:t> oppfylle: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34501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b-NO" dirty="0"/>
              <a:t>Søke Innsamlingskontrollen for å bli godkjent som søker av TV-aksjonen.</a:t>
            </a:r>
          </a:p>
          <a:p>
            <a:pPr marL="514350" indent="-514350">
              <a:buAutoNum type="arabicPeriod" startAt="2"/>
            </a:pPr>
            <a:r>
              <a:rPr lang="nb-NO" dirty="0" err="1"/>
              <a:t>Norfo</a:t>
            </a:r>
            <a:r>
              <a:rPr lang="nb-NO" dirty="0"/>
              <a:t> aksepterte å stå som ansvarlig søker på vegne av alle distriktene.</a:t>
            </a:r>
          </a:p>
          <a:p>
            <a:pPr marL="514350" indent="-514350">
              <a:buAutoNum type="arabicPeriod" startAt="2"/>
            </a:pPr>
            <a:r>
              <a:rPr lang="nb-NO" dirty="0"/>
              <a:t>Innsamlingsorganisasjonen godkjente </a:t>
            </a:r>
            <a:r>
              <a:rPr lang="nb-NO" dirty="0" err="1"/>
              <a:t>Rotary</a:t>
            </a:r>
            <a:r>
              <a:rPr lang="nb-NO" dirty="0"/>
              <a:t> som innsamlingsorganisasjon 18. februar 2019.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4.  </a:t>
            </a:r>
            <a:r>
              <a:rPr lang="nb-NO" dirty="0" err="1"/>
              <a:t>Norfo</a:t>
            </a:r>
            <a:r>
              <a:rPr lang="nb-NO" dirty="0"/>
              <a:t> oppnevnte styret for prosjektet med  ansvar </a:t>
            </a:r>
          </a:p>
          <a:p>
            <a:pPr marL="0" indent="0">
              <a:buNone/>
            </a:pPr>
            <a:r>
              <a:rPr lang="nb-NO" dirty="0"/>
              <a:t>      for å utarbeide søknaden til NRK innen 1. mai.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514350" indent="-514350">
              <a:buAutoNum type="arabicPeriod" startAt="5"/>
            </a:pPr>
            <a:r>
              <a:rPr lang="nb-NO" dirty="0"/>
              <a:t>Alle 6 distrikter må også søke om godkjenning som</a:t>
            </a:r>
          </a:p>
          <a:p>
            <a:pPr marL="0" indent="0">
              <a:buNone/>
            </a:pPr>
            <a:r>
              <a:rPr lang="nb-NO" dirty="0"/>
              <a:t>       innsamlingsorganisasjon. Frist 2019.</a:t>
            </a: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A54F8F-7EA0-4A39-9A69-EEEC8D3D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310664"/>
            <a:ext cx="7886700" cy="1068686"/>
          </a:xfrm>
        </p:spPr>
        <p:txBody>
          <a:bodyPr/>
          <a:lstStyle/>
          <a:p>
            <a:r>
              <a:rPr lang="nb-NO" dirty="0"/>
              <a:t>Søknaden til TV aksjonen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949FC7-DF54-43B5-9BA3-6B08AB50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588576"/>
            <a:ext cx="8206880" cy="4146992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 Søknaden skulle vise hvorfor </a:t>
            </a:r>
            <a:r>
              <a:rPr lang="nb-NO" dirty="0" err="1"/>
              <a:t>Rotary</a:t>
            </a:r>
            <a:r>
              <a:rPr lang="nb-NO" dirty="0"/>
              <a:t> søker og hva vi konkret vil oppnå hvis vi blir tildelt aksjonen. Strenge krav til resultater og kontrollrutiner.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   Følgende prosjekter ble utformet</a:t>
            </a:r>
            <a:r>
              <a:rPr lang="nb-NO" dirty="0"/>
              <a:t>:</a:t>
            </a:r>
          </a:p>
          <a:p>
            <a:endParaRPr lang="nb-NO" dirty="0"/>
          </a:p>
          <a:p>
            <a:r>
              <a:rPr lang="nb-NO" dirty="0"/>
              <a:t>1 nasjonalt prosjekt: Lev Livet (3 delprosjekter)</a:t>
            </a:r>
          </a:p>
          <a:p>
            <a:pPr marL="0" indent="0">
              <a:buNone/>
            </a:pPr>
            <a:r>
              <a:rPr lang="nb-NO" dirty="0"/>
              <a:t>   2 internasjonale prosjekter i samarbeide med WHO , RI og</a:t>
            </a:r>
          </a:p>
          <a:p>
            <a:pPr marL="0" indent="0">
              <a:buNone/>
            </a:pPr>
            <a:r>
              <a:rPr lang="nb-NO" dirty="0"/>
              <a:t>      Unicef: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b="1" dirty="0"/>
              <a:t>De internasjonale prosjektene: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 1) </a:t>
            </a:r>
            <a:r>
              <a:rPr lang="nb-NO" dirty="0">
                <a:solidFill>
                  <a:srgbClr val="FF0000"/>
                </a:solidFill>
              </a:rPr>
              <a:t>Pakistan:</a:t>
            </a:r>
            <a:r>
              <a:rPr lang="nb-NO" dirty="0"/>
              <a:t> Vaksiner (48,5 mill. doser, lokale </a:t>
            </a:r>
            <a:r>
              <a:rPr lang="nb-NO" dirty="0" err="1"/>
              <a:t>vaksina</a:t>
            </a:r>
            <a:r>
              <a:rPr lang="nb-NO" dirty="0"/>
              <a:t>-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dirty="0" err="1"/>
              <a:t>sjonsprogram</a:t>
            </a:r>
            <a:r>
              <a:rPr lang="nb-NO" dirty="0"/>
              <a:t>, overvåking, opplæring av mødre/</a:t>
            </a:r>
            <a:r>
              <a:rPr lang="nb-NO" dirty="0" err="1"/>
              <a:t>helsep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2) </a:t>
            </a:r>
            <a:r>
              <a:rPr lang="nb-NO" dirty="0">
                <a:solidFill>
                  <a:srgbClr val="FF0000"/>
                </a:solidFill>
              </a:rPr>
              <a:t>Afghanistan</a:t>
            </a:r>
            <a:r>
              <a:rPr lang="nb-NO" dirty="0"/>
              <a:t>: Vaksiner (27 mill. doser, opplæring av</a:t>
            </a:r>
          </a:p>
          <a:p>
            <a:pPr marL="0" indent="0">
              <a:buNone/>
            </a:pPr>
            <a:r>
              <a:rPr lang="nb-NO" dirty="0"/>
              <a:t>       helsearbeidere, overvåking).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8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A97610-054E-4D27-B4D9-8A135B71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310664"/>
            <a:ext cx="7886700" cy="867208"/>
          </a:xfrm>
        </p:spPr>
        <p:txBody>
          <a:bodyPr/>
          <a:lstStyle/>
          <a:p>
            <a:r>
              <a:rPr lang="nb-NO" dirty="0"/>
              <a:t>Søknaden forts…..Nasjonalt prosjekt: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B7A9BB-4F6B-4F5B-8B03-2942E99D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284513"/>
            <a:ext cx="8206880" cy="4691743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rgbClr val="FF0000"/>
                </a:solidFill>
              </a:rPr>
              <a:t>LEV LIVET</a:t>
            </a:r>
            <a:r>
              <a:rPr lang="nb-NO" dirty="0"/>
              <a:t>: Fokus på personer i Norge med følgeskader av polio i samarbeide med Sunnaas sykehus og Landsforening For Polioskadde («LFP»):</a:t>
            </a:r>
          </a:p>
          <a:p>
            <a:endParaRPr lang="nb-NO" dirty="0"/>
          </a:p>
          <a:p>
            <a:r>
              <a:rPr lang="nb-NO" dirty="0"/>
              <a:t>1) Elektronisk kompetansesenter og et pilotprosjekt</a:t>
            </a:r>
          </a:p>
          <a:p>
            <a:endParaRPr lang="nb-NO" dirty="0"/>
          </a:p>
          <a:p>
            <a:r>
              <a:rPr lang="nb-NO" dirty="0"/>
              <a:t>2) Datainnsamling for å øke kunnskapen om innvandrere og nordmenn med følgeskader av polio Mål: Stille riktigere diagnose og gi en god behandling.</a:t>
            </a:r>
          </a:p>
          <a:p>
            <a:endParaRPr lang="nb-NO" dirty="0"/>
          </a:p>
          <a:p>
            <a:r>
              <a:rPr lang="nb-NO" dirty="0"/>
              <a:t>3) Global Grant prosjekt i Nigeria: Behandlings- og rehabiliteringssenter for barn og unge med følgeskader av polio.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395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6AE908E052A4DA6D330DEF1A768F2" ma:contentTypeVersion="3" ma:contentTypeDescription="Create a new document." ma:contentTypeScope="" ma:versionID="95b6f17366dd70427235d5541f1789e9">
  <xsd:schema xmlns:xsd="http://www.w3.org/2001/XMLSchema" xmlns:xs="http://www.w3.org/2001/XMLSchema" xmlns:p="http://schemas.microsoft.com/office/2006/metadata/properties" xmlns:ns1="http://schemas.microsoft.com/sharepoint/v3" xmlns:ns2="5bfa70b0-53b8-4f11-87f4-46b8de75d4a0" targetNamespace="http://schemas.microsoft.com/office/2006/metadata/properties" ma:root="true" ma:fieldsID="cdccbe544b6c3a1d5f80499507aa06a0" ns1:_="" ns2:_="">
    <xsd:import namespace="http://schemas.microsoft.com/sharepoint/v3"/>
    <xsd:import namespace="5bfa70b0-53b8-4f11-87f4-46b8de75d4a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a70b0-53b8-4f11-87f4-46b8de75d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38A46-CDD4-4BC6-B3A5-09A95047072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5bfa70b0-53b8-4f11-87f4-46b8de75d4a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8DFDA7-556F-4357-835E-D720B8659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fa70b0-53b8-4f11-87f4-46b8de75d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26473</TotalTime>
  <Words>1055</Words>
  <Application>Microsoft Office PowerPoint</Application>
  <PresentationFormat>Skjermfremvisning (4:3)</PresentationFormat>
  <Paragraphs>117</Paragraphs>
  <Slides>15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Georgia</vt:lpstr>
      <vt:lpstr>Office Theme</vt:lpstr>
      <vt:lpstr>Rotary’s vei til en poliofri verden v/PDG – EPNC Bjørg Månum Andersson</vt:lpstr>
      <vt:lpstr>Rotarys vei til en poliofri verden</vt:lpstr>
      <vt:lpstr>Effekten av Rotarys Polioarbeid</vt:lpstr>
      <vt:lpstr>PowerPoint-presentasjon</vt:lpstr>
      <vt:lpstr>End Polio Now Countdown til History  Campaign 2017 – 2020:</vt:lpstr>
      <vt:lpstr>Søke TV- aksjonen? Hvordan kom dette i gang?</vt:lpstr>
      <vt:lpstr>Hvilke krav måtte Rotary oppfylle:</vt:lpstr>
      <vt:lpstr>Søknaden til TV aksjonen</vt:lpstr>
      <vt:lpstr>Søknaden forts…..Nasjonalt prosjekt:</vt:lpstr>
      <vt:lpstr>Søknaden, et meget krevende arbeide! 29. april 2019 ble søknaden sendt NRK </vt:lpstr>
      <vt:lpstr>PowerPoint-presentasjon</vt:lpstr>
      <vt:lpstr>Om TV-aksjonen:</vt:lpstr>
      <vt:lpstr>Hva betyr TV- aksjonen for Rotary?</vt:lpstr>
      <vt:lpstr>Rotary: HVEM ER VI ? Verdens største yrkesrettede nettverk med et humanitert engasjement</vt:lpstr>
      <vt:lpstr>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Irmelin M Kårbø</cp:lastModifiedBy>
  <cp:revision>200</cp:revision>
  <cp:lastPrinted>2019-05-06T09:29:17Z</cp:lastPrinted>
  <dcterms:created xsi:type="dcterms:W3CDTF">2017-08-07T20:42:17Z</dcterms:created>
  <dcterms:modified xsi:type="dcterms:W3CDTF">2019-05-10T17:51:11Z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0x010100A316AE908E052A4DA6D330DEF1A768F2</vt:lpwstr>
  </property>
</Properties>
</file>