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67" r:id="rId8"/>
    <p:sldId id="268" r:id="rId9"/>
    <p:sldId id="269" r:id="rId10"/>
    <p:sldId id="270" r:id="rId11"/>
    <p:sldId id="265" r:id="rId12"/>
  </p:sldIdLst>
  <p:sldSz cx="12192000" cy="6858000"/>
  <p:notesSz cx="6888163" cy="10020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534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317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8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11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31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58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23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718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5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05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1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1A11-C5F5-48C1-9D55-8D21730E3D7E}" type="datetimeFigureOut">
              <a:rPr lang="nb-NO" smtClean="0"/>
              <a:t>17.03.2018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9DE8-A604-499D-960E-50570AD29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2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332510"/>
            <a:ext cx="9144000" cy="1569027"/>
          </a:xfrm>
        </p:spPr>
        <p:txBody>
          <a:bodyPr>
            <a:normAutofit fontScale="90000"/>
          </a:bodyPr>
          <a:lstStyle/>
          <a:p>
            <a:r>
              <a:rPr lang="nb-NO" sz="4800" b="1" dirty="0">
                <a:solidFill>
                  <a:schemeClr val="accent5"/>
                </a:solidFill>
              </a:rPr>
              <a:t>Medlemskap og klubbutvikling i D 2310</a:t>
            </a:r>
            <a:br>
              <a:rPr lang="nb-NO" sz="4800" b="1" dirty="0">
                <a:solidFill>
                  <a:schemeClr val="accent5"/>
                </a:solidFill>
              </a:rPr>
            </a:br>
            <a:r>
              <a:rPr lang="nb-NO" sz="4800" b="1" dirty="0">
                <a:solidFill>
                  <a:schemeClr val="accent5"/>
                </a:solidFill>
              </a:rPr>
              <a:t>v/ Bjørg </a:t>
            </a:r>
            <a:r>
              <a:rPr lang="nb-NO" sz="4800" b="1" dirty="0" err="1">
                <a:solidFill>
                  <a:schemeClr val="accent5"/>
                </a:solidFill>
              </a:rPr>
              <a:t>Månum</a:t>
            </a:r>
            <a:r>
              <a:rPr lang="nb-NO" sz="4800" b="1" dirty="0">
                <a:solidFill>
                  <a:schemeClr val="accent5"/>
                </a:solidFill>
              </a:rPr>
              <a:t> </a:t>
            </a:r>
            <a:r>
              <a:rPr lang="nb-NO" sz="4800" b="1" dirty="0" err="1">
                <a:solidFill>
                  <a:schemeClr val="accent5"/>
                </a:solidFill>
              </a:rPr>
              <a:t>Andersson,PDG</a:t>
            </a:r>
            <a:endParaRPr lang="nb-NO" sz="4800" b="1" dirty="0">
              <a:solidFill>
                <a:schemeClr val="accent5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023754"/>
            <a:ext cx="9144000" cy="2961410"/>
          </a:xfrm>
        </p:spPr>
        <p:txBody>
          <a:bodyPr/>
          <a:lstStyle/>
          <a:p>
            <a:r>
              <a:rPr lang="nb-NO" dirty="0" err="1"/>
              <a:t>vv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4" y="2597727"/>
            <a:ext cx="5320146" cy="3387437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4" y="4504458"/>
            <a:ext cx="4156363" cy="152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00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>
                <a:solidFill>
                  <a:schemeClr val="accent1"/>
                </a:solidFill>
              </a:rPr>
              <a:t>Forslag til strategier forts…….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Alle klubbene har minst et medlem (komite) som er ansvarlig for å bistå presidenten/styret med å følge opp medlemskap- og klubbutvikling/rekruttering.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Klubben involverer de yngste/nyeste medlemmene for å gjøre klubben attraktiv for deres nettverk. Om nødvendig organiseres en satellitt- klubb for de yngste medlemmene.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/>
              <a:t>Klubben har en infostrategi til</a:t>
            </a:r>
          </a:p>
          <a:p>
            <a:pPr marL="0" indent="0">
              <a:buNone/>
            </a:pPr>
            <a:r>
              <a:rPr lang="nb-NO" dirty="0"/>
              <a:t>   bruk for rekruttering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24" y="4790209"/>
            <a:ext cx="5246976" cy="198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2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2418" cy="1141557"/>
          </a:xfrm>
        </p:spPr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Hvilken service kan DMK </a:t>
            </a:r>
            <a:r>
              <a:rPr lang="nb-NO" b="1">
                <a:solidFill>
                  <a:schemeClr val="accent5"/>
                </a:solidFill>
              </a:rPr>
              <a:t>gi klubbene ?</a:t>
            </a:r>
            <a:endParaRPr lang="nb-NO" b="1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8"/>
          </a:xfrm>
        </p:spPr>
        <p:txBody>
          <a:bodyPr>
            <a:normAutofit fontScale="77500" lnSpcReduction="20000"/>
          </a:bodyPr>
          <a:lstStyle/>
          <a:p>
            <a:r>
              <a:rPr lang="nb-NO" sz="3300" b="1" dirty="0"/>
              <a:t>Vi ønsker å formidle gode ideer mellom klubbene (</a:t>
            </a:r>
            <a:r>
              <a:rPr lang="nb-NO" sz="3300" b="1" dirty="0" err="1"/>
              <a:t>Facebook</a:t>
            </a:r>
            <a:r>
              <a:rPr lang="nb-NO" sz="3300" b="1" dirty="0"/>
              <a:t> o.l.)</a:t>
            </a:r>
          </a:p>
          <a:p>
            <a:pPr marL="0" indent="0">
              <a:buNone/>
            </a:pPr>
            <a:endParaRPr lang="nb-NO" sz="3300" b="1" dirty="0"/>
          </a:p>
          <a:p>
            <a:r>
              <a:rPr lang="nb-NO" sz="3300" b="1" dirty="0"/>
              <a:t>Vi kommer gjerne til klubber/regionmøter for å drøfte strategier/tiltak</a:t>
            </a:r>
          </a:p>
          <a:p>
            <a:endParaRPr lang="nb-NO" sz="3300" b="1" dirty="0"/>
          </a:p>
          <a:p>
            <a:r>
              <a:rPr lang="nb-NO" sz="3300" b="1" dirty="0"/>
              <a:t>Vi vil formidle eks. på verktøy som klubbene kan bruke til klubbanalyser,</a:t>
            </a:r>
          </a:p>
          <a:p>
            <a:pPr marL="0" indent="0">
              <a:buNone/>
            </a:pPr>
            <a:r>
              <a:rPr lang="nb-NO" sz="3300" b="1" dirty="0"/>
              <a:t>   forslag til mentoroppgaver,  tilby RLI/opplegg v/ </a:t>
            </a:r>
            <a:r>
              <a:rPr lang="nb-NO" sz="3300" b="1" dirty="0" err="1"/>
              <a:t>Rotaryakademiet</a:t>
            </a:r>
            <a:r>
              <a:rPr lang="nb-NO" sz="3300" b="1" dirty="0"/>
              <a:t>,</a:t>
            </a:r>
          </a:p>
          <a:p>
            <a:pPr marL="0" indent="0">
              <a:buNone/>
            </a:pPr>
            <a:r>
              <a:rPr lang="nb-NO" sz="3300" b="1" dirty="0"/>
              <a:t>   organisere dialogmøter m.m.</a:t>
            </a:r>
          </a:p>
          <a:p>
            <a:pPr marL="0" indent="0">
              <a:buNone/>
            </a:pPr>
            <a:r>
              <a:rPr lang="nb-NO" b="1" dirty="0"/>
              <a:t>   </a:t>
            </a:r>
          </a:p>
          <a:p>
            <a:pPr marL="0" indent="0">
              <a:buNone/>
            </a:pPr>
            <a:r>
              <a:rPr lang="nb-NO" sz="3300" b="1" dirty="0">
                <a:solidFill>
                  <a:schemeClr val="accent5"/>
                </a:solidFill>
              </a:rPr>
              <a:t>    Vi ønsker at klubbene skal formidle hva vi kan bidra med ?</a:t>
            </a:r>
          </a:p>
          <a:p>
            <a:pPr marL="0" indent="0">
              <a:buNone/>
            </a:pPr>
            <a:r>
              <a:rPr lang="nb-NO" sz="3300" b="1" dirty="0">
                <a:solidFill>
                  <a:schemeClr val="accent5"/>
                </a:solidFill>
              </a:rPr>
              <a:t>    En langsiktig prosess er startet og resultatene skal vi nå sammen !</a:t>
            </a:r>
          </a:p>
          <a:p>
            <a:pPr marL="0" indent="0">
              <a:buNone/>
            </a:pPr>
            <a:r>
              <a:rPr lang="nb-NO" b="1" dirty="0">
                <a:solidFill>
                  <a:schemeClr val="accent5"/>
                </a:solidFill>
              </a:rPr>
              <a:t>                        </a:t>
            </a:r>
          </a:p>
          <a:p>
            <a:pPr marL="0" indent="0">
              <a:buNone/>
            </a:pPr>
            <a:r>
              <a:rPr lang="nb-NO" b="1" dirty="0">
                <a:solidFill>
                  <a:schemeClr val="accent5"/>
                </a:solidFill>
              </a:rPr>
              <a:t> </a:t>
            </a:r>
            <a:r>
              <a:rPr lang="nb-NO" sz="3200" b="1" dirty="0">
                <a:solidFill>
                  <a:schemeClr val="accent5"/>
                </a:solidFill>
              </a:rPr>
              <a:t>  </a:t>
            </a:r>
            <a:endParaRPr lang="nb-NO" sz="3200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027" y="5683826"/>
            <a:ext cx="3823855" cy="90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6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3804" y="394856"/>
            <a:ext cx="10515600" cy="1537853"/>
          </a:xfrm>
        </p:spPr>
        <p:txBody>
          <a:bodyPr>
            <a:normAutofit/>
          </a:bodyPr>
          <a:lstStyle/>
          <a:p>
            <a:r>
              <a:rPr lang="nb-NO" sz="4400" b="1" dirty="0"/>
              <a:t>Komite for medlemskap og klubbutvikling (DMK)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7550" y="1932709"/>
            <a:ext cx="10515600" cy="464473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Mandat:</a:t>
            </a:r>
          </a:p>
          <a:p>
            <a:r>
              <a:rPr lang="nb-NO" sz="2800" b="1" dirty="0">
                <a:solidFill>
                  <a:schemeClr val="accent1">
                    <a:lumMod val="75000"/>
                  </a:schemeClr>
                </a:solidFill>
              </a:rPr>
              <a:t>DMK skal aktivt bidra til at mål- og handlingsprogrammet til D 2310 innen klubbutvikling, medlems-attraksjon og medlems-engasjement realiseres.</a:t>
            </a:r>
          </a:p>
          <a:p>
            <a:r>
              <a:rPr lang="nb-NO" sz="2800" b="1" dirty="0">
                <a:solidFill>
                  <a:schemeClr val="accent1">
                    <a:lumMod val="75000"/>
                  </a:schemeClr>
                </a:solidFill>
              </a:rPr>
              <a:t>Komiteen skal gi råd og bistå klubber med behov for veiledning der klubben ber om dette.</a:t>
            </a:r>
          </a:p>
          <a:p>
            <a:r>
              <a:rPr lang="nb-NO" sz="2800" dirty="0">
                <a:solidFill>
                  <a:srgbClr val="FF0000"/>
                </a:solidFill>
              </a:rPr>
              <a:t>Komiteens medlemmer 2017/2018</a:t>
            </a:r>
            <a:r>
              <a:rPr lang="nb-NO" sz="2800" dirty="0"/>
              <a:t>: </a:t>
            </a:r>
            <a:r>
              <a:rPr lang="nb-NO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PDG, Leder Bjørg </a:t>
            </a:r>
            <a:r>
              <a:rPr lang="nb-NO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Månum</a:t>
            </a:r>
            <a:r>
              <a:rPr lang="nb-NO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Andersson    </a:t>
            </a:r>
          </a:p>
          <a:p>
            <a:r>
              <a:rPr lang="nb-NO" dirty="0">
                <a:solidFill>
                  <a:srgbClr val="0070C0"/>
                </a:solidFill>
              </a:rPr>
              <a:t>DGE Svein Eystein Lindberg, DGN Baard Lund,</a:t>
            </a:r>
          </a:p>
          <a:p>
            <a:r>
              <a:rPr lang="nb-NO" dirty="0">
                <a:solidFill>
                  <a:srgbClr val="0070C0"/>
                </a:solidFill>
              </a:rPr>
              <a:t>AG Marit Fredheim, AG Terje Løken, AG Tore Røen</a:t>
            </a:r>
            <a:r>
              <a:rPr lang="nb-NO" dirty="0">
                <a:solidFill>
                  <a:schemeClr val="accent5"/>
                </a:solidFill>
              </a:rPr>
              <a:t>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4946073"/>
            <a:ext cx="348095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Hvorfor fokusere på medlems- og klubbutvikling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5185064"/>
          </a:xfrm>
        </p:spPr>
        <p:txBody>
          <a:bodyPr>
            <a:normAutofit lnSpcReduction="10000"/>
          </a:bodyPr>
          <a:lstStyle/>
          <a:p>
            <a:r>
              <a:rPr lang="nb-NO" dirty="0" err="1">
                <a:solidFill>
                  <a:schemeClr val="accent5"/>
                </a:solidFill>
              </a:rPr>
              <a:t>Rotary</a:t>
            </a:r>
            <a:r>
              <a:rPr lang="nb-NO" dirty="0">
                <a:solidFill>
                  <a:schemeClr val="accent5"/>
                </a:solidFill>
              </a:rPr>
              <a:t> International som organisasjon vokser: Nå:  ca. 1.2 </a:t>
            </a:r>
            <a:r>
              <a:rPr lang="nb-NO" dirty="0" err="1">
                <a:solidFill>
                  <a:schemeClr val="accent5"/>
                </a:solidFill>
              </a:rPr>
              <a:t>mill</a:t>
            </a:r>
            <a:r>
              <a:rPr lang="nb-NO" dirty="0">
                <a:solidFill>
                  <a:schemeClr val="accent5"/>
                </a:solidFill>
              </a:rPr>
              <a:t> medlemmer, mens vår status er:</a:t>
            </a:r>
          </a:p>
          <a:p>
            <a:r>
              <a:rPr lang="nb-NO" b="1" dirty="0"/>
              <a:t>I Zone 16 sank medlemstallet med 1300 medlemmer 3 siste år, og 11 færre klubber. </a:t>
            </a:r>
          </a:p>
          <a:p>
            <a:r>
              <a:rPr lang="nb-NO" b="1" dirty="0"/>
              <a:t>I D 2310 var det pr.31.12.2017: 2.102 medlemmer. Dette er – 95 siste 2 år. 2  klubber er nedlagt samme periode.</a:t>
            </a:r>
          </a:p>
          <a:p>
            <a:r>
              <a:rPr lang="nb-NO" b="1" dirty="0"/>
              <a:t> Vi antar at klubber  har utfordringer med å fornye seg.</a:t>
            </a:r>
          </a:p>
          <a:p>
            <a:r>
              <a:rPr lang="nb-NO" b="1" dirty="0"/>
              <a:t>Bare ca. 400 medlemmer er yrkesaktive. Flest pensjonister. </a:t>
            </a:r>
          </a:p>
          <a:p>
            <a:r>
              <a:rPr lang="nb-NO" b="1" dirty="0"/>
              <a:t>Bare ca. 18 % kvinner er medlemmer , </a:t>
            </a:r>
            <a:r>
              <a:rPr lang="nb-NO" b="1" dirty="0" err="1"/>
              <a:t>dvs</a:t>
            </a:r>
            <a:r>
              <a:rPr lang="nb-NO" b="1" dirty="0"/>
              <a:t> </a:t>
            </a:r>
            <a:r>
              <a:rPr lang="nb-NO" b="1" dirty="0" err="1"/>
              <a:t>ca</a:t>
            </a:r>
            <a:r>
              <a:rPr lang="nb-NO" b="1" dirty="0"/>
              <a:t> 360.</a:t>
            </a:r>
          </a:p>
          <a:p>
            <a:r>
              <a:rPr lang="nb-NO" b="1" dirty="0"/>
              <a:t>Få medlemmer har en annen etnisk bakgrunn                    </a:t>
            </a:r>
          </a:p>
          <a:p>
            <a:r>
              <a:rPr lang="nb-NO" b="1" dirty="0" err="1"/>
              <a:t>Rotaract</a:t>
            </a:r>
            <a:r>
              <a:rPr lang="nb-NO" b="1" dirty="0"/>
              <a:t> har store utfordringer i vårt distrikt.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094518" y="4748645"/>
            <a:ext cx="281593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5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3564" y="197428"/>
            <a:ext cx="10515600" cy="1111828"/>
          </a:xfrm>
        </p:spPr>
        <p:txBody>
          <a:bodyPr>
            <a:normAutofit fontScale="90000"/>
          </a:bodyPr>
          <a:lstStyle/>
          <a:p>
            <a:r>
              <a:rPr lang="nb-NO" b="1" dirty="0" err="1">
                <a:solidFill>
                  <a:schemeClr val="accent5"/>
                </a:solidFill>
              </a:rPr>
              <a:t>Rotary</a:t>
            </a:r>
            <a:r>
              <a:rPr lang="nb-NO" b="1" dirty="0">
                <a:solidFill>
                  <a:schemeClr val="accent5"/>
                </a:solidFill>
              </a:rPr>
              <a:t> har et stort potensiale til medlemskap - og klubbutvikling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09255"/>
            <a:ext cx="10515600" cy="5060372"/>
          </a:xfrm>
        </p:spPr>
        <p:txBody>
          <a:bodyPr/>
          <a:lstStyle/>
          <a:p>
            <a:r>
              <a:rPr lang="nb-NO" b="1" dirty="0" err="1"/>
              <a:t>Rotarys</a:t>
            </a:r>
            <a:r>
              <a:rPr lang="nb-NO" b="1" dirty="0"/>
              <a:t> visjon, verdier og mål står fast</a:t>
            </a:r>
          </a:p>
          <a:p>
            <a:r>
              <a:rPr lang="nb-NO" b="1" dirty="0"/>
              <a:t>Vi tilhører verdens største yrkesrettede nettverk – 35.000 klubber</a:t>
            </a:r>
          </a:p>
          <a:p>
            <a:r>
              <a:rPr lang="nb-NO" b="1" dirty="0"/>
              <a:t>Norge er et av de land med høyest rotarianer-tetthet (300 klubber)</a:t>
            </a:r>
          </a:p>
          <a:p>
            <a:r>
              <a:rPr lang="nb-NO" b="1" dirty="0"/>
              <a:t>Finnes mye kunnskap, kompetanse og aktivitet  i klubbene/distriktet</a:t>
            </a:r>
          </a:p>
          <a:p>
            <a:r>
              <a:rPr lang="nb-NO" b="1" dirty="0"/>
              <a:t>RI har mange virkemidler klubbene kan bruke i sin utvikling.</a:t>
            </a:r>
          </a:p>
          <a:p>
            <a:r>
              <a:rPr lang="nb-NO" b="1" dirty="0"/>
              <a:t>Klubbene kan bestemme selv møtetid, sted, gjennomføring, aktivitet og fremmøte.</a:t>
            </a:r>
          </a:p>
          <a:p>
            <a:r>
              <a:rPr lang="nb-NO" b="1" dirty="0"/>
              <a:t>Tilby ulike typer medlemskap (familie, bedrift, </a:t>
            </a:r>
            <a:r>
              <a:rPr lang="nb-NO" b="1" dirty="0" err="1"/>
              <a:t>Rotaractmedlemmer</a:t>
            </a:r>
            <a:r>
              <a:rPr lang="nb-NO" b="1" dirty="0"/>
              <a:t>) </a:t>
            </a:r>
          </a:p>
          <a:p>
            <a:pPr marL="0" indent="0">
              <a:buNone/>
            </a:pPr>
            <a:r>
              <a:rPr lang="nb-NO" dirty="0"/>
              <a:t>        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663045"/>
            <a:ext cx="4322619" cy="109104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72" y="5143501"/>
            <a:ext cx="6408593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455" y="365125"/>
            <a:ext cx="10730345" cy="1325563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sz="4000" b="1" dirty="0">
                <a:solidFill>
                  <a:srgbClr val="0070C0"/>
                </a:solidFill>
              </a:rPr>
              <a:t>D 2310 har </a:t>
            </a:r>
            <a:r>
              <a:rPr lang="nb-NO" sz="4000" b="1" dirty="0">
                <a:solidFill>
                  <a:schemeClr val="accent5"/>
                </a:solidFill>
              </a:rPr>
              <a:t>strategier innen medlems-attraksjon</a:t>
            </a:r>
            <a:r>
              <a:rPr lang="nb-NO" sz="4000" dirty="0">
                <a:solidFill>
                  <a:schemeClr val="accent5"/>
                </a:solidFill>
              </a:rPr>
              <a:t>                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69027"/>
            <a:ext cx="10515600" cy="4883728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D 2310 skal sammen med en klubb charter 1 ny </a:t>
            </a:r>
            <a:r>
              <a:rPr lang="nb-NO" b="1" dirty="0" err="1"/>
              <a:t>Rotary</a:t>
            </a:r>
            <a:r>
              <a:rPr lang="nb-NO" b="1" dirty="0"/>
              <a:t> klubb med yrkesaktive medlemmer under 40 år.</a:t>
            </a:r>
          </a:p>
          <a:p>
            <a:r>
              <a:rPr lang="nb-NO" b="1" dirty="0"/>
              <a:t>Antall  kvinner/nye medlemmer i nåværende klubber øker med minst 2 %. </a:t>
            </a:r>
          </a:p>
          <a:p>
            <a:r>
              <a:rPr lang="nb-NO" b="1" dirty="0"/>
              <a:t>Etnisk mangfold gjennom nye  </a:t>
            </a:r>
            <a:r>
              <a:rPr lang="nb-NO" b="1" dirty="0" err="1"/>
              <a:t>medlemme</a:t>
            </a:r>
            <a:r>
              <a:rPr lang="nb-NO" b="1" dirty="0"/>
              <a:t> rekruttering i klubbene  øker med minst 2 %.</a:t>
            </a:r>
          </a:p>
          <a:p>
            <a:pPr marL="0" indent="0">
              <a:buNone/>
            </a:pPr>
            <a:endParaRPr lang="nb-NO" b="1" dirty="0"/>
          </a:p>
          <a:p>
            <a:r>
              <a:rPr lang="nb-NO" b="1" dirty="0"/>
              <a:t>Klubber kan sammen  initiere sosiale treff som bidrar til nye medlemmer. (Yrkesnettverk)</a:t>
            </a:r>
          </a:p>
          <a:p>
            <a:r>
              <a:rPr lang="nb-NO" b="1" dirty="0"/>
              <a:t>Klubbens medlemskap-komite fokuserer yrkesnettverk og oppsøker miljøer/bedrifter hvor det finnes et medlemspotensiale</a:t>
            </a:r>
            <a:r>
              <a:rPr lang="nb-NO" dirty="0"/>
              <a:t> (</a:t>
            </a:r>
            <a:r>
              <a:rPr lang="nb-NO" dirty="0" err="1"/>
              <a:t>off.sektor</a:t>
            </a:r>
            <a:r>
              <a:rPr lang="nb-NO" dirty="0"/>
              <a:t>, store arbeidsplasser </a:t>
            </a:r>
            <a:r>
              <a:rPr lang="nb-NO" dirty="0" err="1"/>
              <a:t>m.m</a:t>
            </a:r>
            <a:r>
              <a:rPr lang="nb-NO" dirty="0"/>
              <a:t>)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285" y="2753591"/>
            <a:ext cx="2571429" cy="169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7864" y="448252"/>
            <a:ext cx="10356272" cy="1235075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accent5"/>
                </a:solidFill>
              </a:rPr>
              <a:t>D 2310 har strategier innen medlems-engasjement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83327"/>
            <a:ext cx="10515600" cy="4826145"/>
          </a:xfrm>
        </p:spPr>
        <p:txBody>
          <a:bodyPr/>
          <a:lstStyle/>
          <a:p>
            <a:r>
              <a:rPr lang="nb-NO" b="1" dirty="0"/>
              <a:t>Klubben tar vare på et stabilt medlemskap og forbedrer dette med minst 1 %. Vi er stolte av våre seniorer, selve ryggraden i klubben.</a:t>
            </a:r>
          </a:p>
          <a:p>
            <a:r>
              <a:rPr lang="nb-NO" b="1" dirty="0"/>
              <a:t>Klubben stimulerer  til at minst 50 % av medlemmene er registrert i «My </a:t>
            </a:r>
            <a:r>
              <a:rPr lang="nb-NO" b="1" dirty="0" err="1"/>
              <a:t>Rotary</a:t>
            </a:r>
            <a:r>
              <a:rPr lang="nb-NO" b="1" dirty="0"/>
              <a:t>» og bruker sosiale media aktivt.</a:t>
            </a:r>
          </a:p>
          <a:p>
            <a:r>
              <a:rPr lang="nb-NO" b="1" dirty="0"/>
              <a:t>Klubben fokuserer på aktiviteter som motiverer medlemmene</a:t>
            </a:r>
          </a:p>
          <a:p>
            <a:r>
              <a:rPr lang="nb-NO" b="1" dirty="0"/>
              <a:t>Alle nye medlemmer har en mentor som følger opp.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535" y="4423144"/>
            <a:ext cx="4579009" cy="231789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2" y="4423144"/>
            <a:ext cx="3979797" cy="22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7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Status i klubbene? Hva gjør klubben ? Viktig at vi stiller oss spørsmål om: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600" dirty="0"/>
              <a:t>Er medlemmene engasjerte, eller er vi bare til stede? </a:t>
            </a:r>
          </a:p>
          <a:p>
            <a:r>
              <a:rPr lang="nb-NO" sz="3600" dirty="0"/>
              <a:t>Hvordan er fremmøte og aktivitetene klubben jobber med ?</a:t>
            </a:r>
          </a:p>
          <a:p>
            <a:r>
              <a:rPr lang="nb-NO" sz="3600" dirty="0"/>
              <a:t> Er klubben </a:t>
            </a:r>
            <a:r>
              <a:rPr lang="nb-NO" sz="3600" dirty="0" err="1"/>
              <a:t>Rotary</a:t>
            </a:r>
            <a:r>
              <a:rPr lang="nb-NO" sz="3600" dirty="0"/>
              <a:t> klubb som synliggjør </a:t>
            </a:r>
            <a:r>
              <a:rPr lang="nb-NO" sz="3600" dirty="0" err="1"/>
              <a:t>Rotarys</a:t>
            </a:r>
            <a:r>
              <a:rPr lang="nb-NO" sz="3600" dirty="0"/>
              <a:t> verdier, jobber for </a:t>
            </a:r>
            <a:r>
              <a:rPr lang="nb-NO" sz="3600" dirty="0" err="1"/>
              <a:t>Rotarys</a:t>
            </a:r>
            <a:r>
              <a:rPr lang="nb-NO" sz="3600" dirty="0"/>
              <a:t> mål ?</a:t>
            </a:r>
          </a:p>
          <a:p>
            <a:r>
              <a:rPr lang="nb-NO" sz="3600" dirty="0"/>
              <a:t> Er klubben heller en selskapsklubb med gode foredrag og kaffe ?</a:t>
            </a:r>
          </a:p>
          <a:p>
            <a:pPr marL="0" indent="0">
              <a:buNone/>
            </a:pPr>
            <a:r>
              <a:rPr lang="nb-NO" sz="3600" dirty="0"/>
              <a:t>                                                     </a:t>
            </a:r>
          </a:p>
          <a:p>
            <a:pPr marL="0" indent="0">
              <a:buNone/>
            </a:pPr>
            <a:endParaRPr lang="nb-NO" sz="36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36" y="5496790"/>
            <a:ext cx="2847109" cy="94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3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257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Status forts…….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5351317"/>
          </a:xfrm>
        </p:spPr>
        <p:txBody>
          <a:bodyPr>
            <a:normAutofit/>
          </a:bodyPr>
          <a:lstStyle/>
          <a:p>
            <a:r>
              <a:rPr lang="nb-NO" sz="3200" dirty="0"/>
              <a:t>Er det attraktivt for begge kjønn å være medlemmer, alle etnisiteter og alle generasjoner å delta i aktiviteter som klubben ønsker å gjøre?</a:t>
            </a:r>
          </a:p>
          <a:p>
            <a:r>
              <a:rPr lang="nb-NO" sz="3200" dirty="0"/>
              <a:t>Er det mulig for alle å bli medlem i klubben, eller er det behov for nye klubber i nærområdet, evt. Satellittklubber?</a:t>
            </a:r>
          </a:p>
          <a:p>
            <a:r>
              <a:rPr lang="nb-NO" sz="3200" dirty="0"/>
              <a:t>Slipper vi de yngste medlemmene til med sine ideer 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Svarer en klubb NEI/TJA på flere av disse spørsmålene, da bør den  igangsette en medlemskap- og klubbutviklingsprosess!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5" y="5694217"/>
            <a:ext cx="3005148" cy="104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0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accent1"/>
                </a:solidFill>
              </a:rPr>
              <a:t>Forslag til strategier innen medlemskap- og klubbutvikling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/>
          <a:lstStyle/>
          <a:p>
            <a:r>
              <a:rPr lang="nb-NO" dirty="0"/>
              <a:t>Klubben foretar en egenvurdering/analyse av klubbens både indre og ytre liv. Hva fungerer godt/endringsbehov? Hvordan ser klubben ut om 5 år ? Viktig at alle medlemmene er engasjert i denne prosessen.</a:t>
            </a:r>
          </a:p>
          <a:p>
            <a:endParaRPr lang="nb-NO" dirty="0"/>
          </a:p>
          <a:p>
            <a:r>
              <a:rPr lang="nb-NO" dirty="0"/>
              <a:t>Medlemmene erkjenner at noe må gjøres – re-vitalisering av klubben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Klubben benytter Club Central og 60 % av klubbene har laget minst 5 mål som omfatter medlemskap- og klubbutvikling  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063" y="5602737"/>
            <a:ext cx="3730337" cy="10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1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846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Medlemskap og klubbutvikling i D 2310 v/ Bjørg Månum Andersson,PDG</vt:lpstr>
      <vt:lpstr>Komite for medlemskap og klubbutvikling (DMK)</vt:lpstr>
      <vt:lpstr>Hvorfor fokusere på medlems- og klubbutvikling ?</vt:lpstr>
      <vt:lpstr>Rotary har et stort potensiale til medlemskap - og klubbutvikling </vt:lpstr>
      <vt:lpstr> D 2310 har strategier innen medlems-attraksjon                  </vt:lpstr>
      <vt:lpstr>D 2310 har strategier innen medlems-engasjement</vt:lpstr>
      <vt:lpstr>Status i klubbene? Hva gjør klubben ? Viktig at vi stiller oss spørsmål om:</vt:lpstr>
      <vt:lpstr>Status forts…….</vt:lpstr>
      <vt:lpstr>Forslag til strategier innen medlemskap- og klubbutvikling</vt:lpstr>
      <vt:lpstr>Forslag til strategier forts…….</vt:lpstr>
      <vt:lpstr>Hvilken service kan DMK gi klubbene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Medlemskap og klubbutvikling i D 2310</dc:title>
  <dc:creator>Bjørg</dc:creator>
  <cp:lastModifiedBy>Einar</cp:lastModifiedBy>
  <cp:revision>159</cp:revision>
  <cp:lastPrinted>2018-03-01T09:56:34Z</cp:lastPrinted>
  <dcterms:created xsi:type="dcterms:W3CDTF">2017-09-10T09:34:04Z</dcterms:created>
  <dcterms:modified xsi:type="dcterms:W3CDTF">2018-03-17T11:34:22Z</dcterms:modified>
</cp:coreProperties>
</file>