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1"/>
    <p:sldMasterId id="2147483664" r:id="rId2"/>
    <p:sldMasterId id="2147483688" r:id="rId3"/>
  </p:sldMasterIdLst>
  <p:notesMasterIdLst>
    <p:notesMasterId r:id="rId23"/>
  </p:notesMasterIdLst>
  <p:handoutMasterIdLst>
    <p:handoutMasterId r:id="rId24"/>
  </p:handoutMasterIdLst>
  <p:sldIdLst>
    <p:sldId id="361" r:id="rId4"/>
    <p:sldId id="362" r:id="rId5"/>
    <p:sldId id="338" r:id="rId6"/>
    <p:sldId id="374" r:id="rId7"/>
    <p:sldId id="378" r:id="rId8"/>
    <p:sldId id="375" r:id="rId9"/>
    <p:sldId id="373" r:id="rId10"/>
    <p:sldId id="363" r:id="rId11"/>
    <p:sldId id="365" r:id="rId12"/>
    <p:sldId id="366" r:id="rId13"/>
    <p:sldId id="367" r:id="rId14"/>
    <p:sldId id="379" r:id="rId15"/>
    <p:sldId id="371" r:id="rId16"/>
    <p:sldId id="380" r:id="rId17"/>
    <p:sldId id="370" r:id="rId18"/>
    <p:sldId id="376" r:id="rId19"/>
    <p:sldId id="381" r:id="rId20"/>
    <p:sldId id="377" r:id="rId21"/>
    <p:sldId id="382" r:id="rId2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85A"/>
    <a:srgbClr val="005DAA"/>
    <a:srgbClr val="FF7600"/>
    <a:srgbClr val="D91B5C"/>
    <a:srgbClr val="872175"/>
    <a:srgbClr val="009999"/>
    <a:srgbClr val="00AEEF"/>
    <a:srgbClr val="01B4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93" d="100"/>
          <a:sy n="93" d="100"/>
        </p:scale>
        <p:origin x="11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CE793B0-B057-42AD-9601-9D2EB748557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3978EBE-5325-4907-B7F7-B866A101E59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58580BD9-02F5-4CC3-B922-FBFC3FE2B6E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11026C0E-15BD-46F7-9045-055522928DB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cs typeface="ヒラギノ角ゴ Pro W3" charset="0"/>
              </a:defRPr>
            </a:lvl1pPr>
          </a:lstStyle>
          <a:p>
            <a:pPr>
              <a:defRPr/>
            </a:pPr>
            <a:fld id="{8296A70D-D7F0-4AD5-88E9-663087E5A770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793BCE9-3887-4011-88A6-BCB58700EFB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7B3250A-D1F6-49C5-9391-70641896DA4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DB1D0E40-BC8A-47BD-890F-9595DD04ADD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8E7BA9A5-A0EC-42C9-8515-33776E3F583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CE975D9-10A0-410E-AAB6-FE9249A77C3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CE4A6F65-5274-4D31-858B-5CC7DA8B9C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cs typeface="ヒラギノ角ゴ Pro W3" charset="0"/>
              </a:defRPr>
            </a:lvl1pPr>
          </a:lstStyle>
          <a:p>
            <a:pPr>
              <a:defRPr/>
            </a:pPr>
            <a:fld id="{96C5DFE0-68B6-4864-B2E2-DB5F81D22678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MS PGothic" panose="020B0600070205080204" pitchFamily="34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A9CF0D6B-FB32-452B-AC75-9A0491C1D5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0"/>
              </a:spcBef>
            </a:pPr>
            <a:fld id="{D7DAD780-A100-41EE-8AE5-C5DE742C3BC8}" type="slidenum">
              <a:rPr lang="en-US" altLang="nb-NO" smtClean="0"/>
              <a:pPr>
                <a:spcBef>
                  <a:spcPct val="0"/>
                </a:spcBef>
              </a:pPr>
              <a:t>1</a:t>
            </a:fld>
            <a:endParaRPr lang="en-US" altLang="nb-NO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B5116944-DBB3-4A7D-9AE4-5AD4D4DD4F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AF59CEA0-6DCF-4186-8CC4-FDBDB30955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B531CD9F-6DB9-4016-ABF1-C0A676B82D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7EAE5F1D-B32A-4F07-8670-F61B8F571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>
              <a:latin typeface="Arial" panose="020B0604020202020204" pitchFamily="34" charset="0"/>
              <a:cs typeface="ヒラギノ角ゴ Pro W3" charset="0"/>
            </a:endParaRP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34A29B43-2392-47DD-86D3-0FCCFF2BA2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0"/>
              </a:spcBef>
            </a:pPr>
            <a:fld id="{F1FAE0DC-3F60-47AC-8E7F-75024825F39B}" type="slidenum">
              <a:rPr lang="en-US" altLang="nb-NO" smtClean="0"/>
              <a:pPr>
                <a:spcBef>
                  <a:spcPct val="0"/>
                </a:spcBef>
              </a:pPr>
              <a:t>3</a:t>
            </a:fld>
            <a:endParaRPr lang="en-US" alt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>
            <a:extLst>
              <a:ext uri="{FF2B5EF4-FFF2-40B4-BE49-F238E27FC236}">
                <a16:creationId xmlns:a16="http://schemas.microsoft.com/office/drawing/2014/main" id="{C38013DA-8AF9-44BD-9586-1C50DC3FF90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>
            <a:extLst>
              <a:ext uri="{FF2B5EF4-FFF2-40B4-BE49-F238E27FC236}">
                <a16:creationId xmlns:a16="http://schemas.microsoft.com/office/drawing/2014/main" id="{392D7C02-E7D4-4178-ADE6-1F4BD12A2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581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A9CF0D6B-FB32-452B-AC75-9A0491C1D5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0"/>
              </a:spcBef>
            </a:pPr>
            <a:fld id="{D7DAD780-A100-41EE-8AE5-C5DE742C3BC8}" type="slidenum">
              <a:rPr lang="en-US" altLang="nb-NO" smtClean="0"/>
              <a:pPr>
                <a:spcBef>
                  <a:spcPct val="0"/>
                </a:spcBef>
              </a:pPr>
              <a:t>12</a:t>
            </a:fld>
            <a:endParaRPr lang="en-US" altLang="nb-NO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B5116944-DBB3-4A7D-9AE4-5AD4D4DD4F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AF59CEA0-6DCF-4186-8CC4-FDBDB30955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154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A9CF0D6B-FB32-452B-AC75-9A0491C1D5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0"/>
              </a:spcBef>
            </a:pPr>
            <a:fld id="{D7DAD780-A100-41EE-8AE5-C5DE742C3BC8}" type="slidenum">
              <a:rPr lang="en-US" altLang="nb-NO" smtClean="0"/>
              <a:pPr>
                <a:spcBef>
                  <a:spcPct val="0"/>
                </a:spcBef>
              </a:pPr>
              <a:t>14</a:t>
            </a:fld>
            <a:endParaRPr lang="en-US" altLang="nb-NO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B5116944-DBB3-4A7D-9AE4-5AD4D4DD4F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AF59CEA0-6DCF-4186-8CC4-FDBDB30955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570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A9CF0D6B-FB32-452B-AC75-9A0491C1D5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0"/>
              </a:spcBef>
            </a:pPr>
            <a:fld id="{D7DAD780-A100-41EE-8AE5-C5DE742C3BC8}" type="slidenum">
              <a:rPr lang="en-US" altLang="nb-NO" smtClean="0"/>
              <a:pPr>
                <a:spcBef>
                  <a:spcPct val="0"/>
                </a:spcBef>
              </a:pPr>
              <a:t>17</a:t>
            </a:fld>
            <a:endParaRPr lang="en-US" altLang="nb-NO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B5116944-DBB3-4A7D-9AE4-5AD4D4DD4F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AF59CEA0-6DCF-4186-8CC4-FDBDB30955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849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56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862284C-17F6-45D9-8530-A72398F1D4B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076885-3C27-40C5-B2E3-8DBACD3B1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8907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4267392-E5E3-41A6-9146-CB2CF038141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7649E1-EC90-48CC-9B55-957FFB841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5751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225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0154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481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4483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110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58977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252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909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5485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6875837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8050843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54192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185D22AF-CB29-4983-9D54-F7C8CF9DFAA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F70280-8598-415B-B44D-9BFCE685A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452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E94D3350-C792-47B8-8E94-9CF13A365E3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026F1A-A6FC-4F02-AC54-D42E0DB40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2114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E4344D7C-195D-4B20-93DC-A30BC21D4A1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2F1BC9-5A59-459D-9CCE-682988FA1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9666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65839E2F-6BD6-487C-A2C3-BEDAF467E4C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06D2E7-6A16-4059-89B7-D415145EF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111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F44F502F-49B0-4222-B077-07183D904EC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FEC2D6-9170-46AA-BC0F-2D54FBC71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4540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344598EF-8861-4378-8B6C-034BF0AE6EC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08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5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89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117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43B70F-5469-4CF8-8F65-96C43ADE15E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3E81DE-81A3-488C-84D1-F6BD06CB6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512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A33533-7331-4B6D-8130-E29C8A8D966A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8CBE3A-0D95-4268-94A2-445C73DF2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8387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352AD1D-C8DD-4923-9F5C-9353FEEE83F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30B84A-1604-46F0-A990-F318EDF96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049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02413B7-328D-450F-B69B-009E5AEA341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D4A576DA-4FC0-4AB5-8F29-7E67A3A6353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6165850"/>
            <a:ext cx="1212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2873D26C-1CC0-4CD2-90A2-6D727B965E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931294-505C-4442-A3D9-485A16A16EBB}"/>
              </a:ext>
            </a:extLst>
          </p:cNvPr>
          <p:cNvSpPr txBox="1"/>
          <p:nvPr/>
        </p:nvSpPr>
        <p:spPr>
          <a:xfrm>
            <a:off x="7086600" y="6477000"/>
            <a:ext cx="16002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TITLE  |  </a:t>
            </a:r>
            <a:fld id="{E7AC8CA5-7A4B-4023-BD15-AD8DECE4080E}" type="slidenum">
              <a:rPr lang="en-US" altLang="nb-NO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‹#›</a:t>
            </a:fld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nb-NO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2051" name="Picture 5">
            <a:extLst>
              <a:ext uri="{FF2B5EF4-FFF2-40B4-BE49-F238E27FC236}">
                <a16:creationId xmlns:a16="http://schemas.microsoft.com/office/drawing/2014/main" id="{E456B66B-129A-40E4-BF67-7D76EEAD54C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6299200"/>
            <a:ext cx="892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5" r:id="rId1"/>
    <p:sldLayoutId id="2147484066" r:id="rId2"/>
    <p:sldLayoutId id="2147484067" r:id="rId3"/>
    <p:sldLayoutId id="2147484068" r:id="rId4"/>
    <p:sldLayoutId id="2147484069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  <p:sldLayoutId id="2147484063" r:id="rId12"/>
    <p:sldLayoutId id="2147484064" r:id="rId13"/>
    <p:sldLayoutId id="2147484070" r:id="rId14"/>
    <p:sldLayoutId id="2147484071" r:id="rId15"/>
    <p:sldLayoutId id="2147484078" r:id="rId1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CA6FCA5-5288-40C2-B85D-D86D75BC7162}"/>
              </a:ext>
            </a:extLst>
          </p:cNvPr>
          <p:cNvSpPr txBox="1"/>
          <p:nvPr/>
        </p:nvSpPr>
        <p:spPr>
          <a:xfrm>
            <a:off x="7162800" y="6477000"/>
            <a:ext cx="15240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TITLE |  </a:t>
            </a:r>
            <a:fld id="{6D1F70D4-23D3-4D07-8391-75ADA8CB14B6}" type="slidenum">
              <a:rPr lang="en-US" altLang="nb-NO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‹#›</a:t>
            </a:fld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nb-NO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3075" name="Picture 3">
            <a:extLst>
              <a:ext uri="{FF2B5EF4-FFF2-40B4-BE49-F238E27FC236}">
                <a16:creationId xmlns:a16="http://schemas.microsoft.com/office/drawing/2014/main" id="{83AA8D98-F28E-435B-A276-70A27C3563E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6299200"/>
            <a:ext cx="892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3" r:id="rId2"/>
    <p:sldLayoutId id="2147484074" r:id="rId3"/>
    <p:sldLayoutId id="2147484075" r:id="rId4"/>
    <p:sldLayoutId id="2147484076" r:id="rId5"/>
    <p:sldLayoutId id="2147484077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d2310.rotary.no/no/kvalifiseringsseminar#.Wcte2Gi0OUk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9CB9074-911A-4F01-8F69-0BAE63B7E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9144000" cy="990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9459" name="Rectangle 10">
            <a:extLst>
              <a:ext uri="{FF2B5EF4-FFF2-40B4-BE49-F238E27FC236}">
                <a16:creationId xmlns:a16="http://schemas.microsoft.com/office/drawing/2014/main" id="{364B5833-71CE-4B78-8F94-73ECF9DBD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81400"/>
            <a:ext cx="8534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en-US" altLang="nb-NO" sz="4400" dirty="0">
                <a:solidFill>
                  <a:schemeClr val="bg1"/>
                </a:solidFill>
                <a:cs typeface="Arial" panose="020B0604020202020204" pitchFamily="34" charset="0"/>
              </a:rPr>
              <a:t>The Rotary Foundation seminar</a:t>
            </a:r>
          </a:p>
          <a:p>
            <a:pPr eaLnBrk="1" hangingPunct="1"/>
            <a:r>
              <a:rPr lang="en-US" altLang="nb-NO" sz="2000" dirty="0">
                <a:solidFill>
                  <a:srgbClr val="01B4E7"/>
                </a:solidFill>
                <a:cs typeface="Arial" panose="020B0604020202020204" pitchFamily="34" charset="0"/>
              </a:rPr>
              <a:t>Thon Hotel Oslofjord</a:t>
            </a:r>
            <a:br>
              <a:rPr lang="en-US" altLang="nb-NO" sz="2000" dirty="0">
                <a:solidFill>
                  <a:srgbClr val="01B4E7"/>
                </a:solidFill>
                <a:cs typeface="Arial" panose="020B0604020202020204" pitchFamily="34" charset="0"/>
              </a:rPr>
            </a:br>
            <a:r>
              <a:rPr lang="en-US" altLang="nb-NO" sz="2000" dirty="0" err="1">
                <a:solidFill>
                  <a:srgbClr val="01B4E7"/>
                </a:solidFill>
                <a:cs typeface="Arial" panose="020B0604020202020204" pitchFamily="34" charset="0"/>
              </a:rPr>
              <a:t>Onsdag</a:t>
            </a:r>
            <a:r>
              <a:rPr lang="en-US" altLang="nb-NO" sz="2000" dirty="0">
                <a:solidFill>
                  <a:srgbClr val="01B4E7"/>
                </a:solidFill>
                <a:cs typeface="Arial" panose="020B0604020202020204" pitchFamily="34" charset="0"/>
              </a:rPr>
              <a:t> 27. September 2017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98BCC736-EC79-4034-BF7D-DC73DC07D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FREDSARBEID I ROTARY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B0580B3D-064F-4D05-A31C-0A9F610B21CE}"/>
              </a:ext>
            </a:extLst>
          </p:cNvPr>
          <p:cNvSpPr txBox="1"/>
          <p:nvPr/>
        </p:nvSpPr>
        <p:spPr>
          <a:xfrm>
            <a:off x="2133600" y="3200400"/>
            <a:ext cx="3598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rgbClr val="58585A"/>
                </a:solidFill>
              </a:rPr>
              <a:t>PER OLAV HAR ORDET</a:t>
            </a:r>
          </a:p>
        </p:txBody>
      </p:sp>
    </p:spTree>
    <p:extLst>
      <p:ext uri="{BB962C8B-B14F-4D97-AF65-F5344CB8AC3E}">
        <p14:creationId xmlns:p14="http://schemas.microsoft.com/office/powerpoint/2010/main" val="3237239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48123B64-C148-4539-89BA-EC1C9952D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END POLIO NOW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439CA505-0F43-49BF-BC25-6D64C4D4EB2C}"/>
              </a:ext>
            </a:extLst>
          </p:cNvPr>
          <p:cNvSpPr txBox="1"/>
          <p:nvPr/>
        </p:nvSpPr>
        <p:spPr>
          <a:xfrm>
            <a:off x="2743200" y="3276600"/>
            <a:ext cx="3142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rgbClr val="58585A"/>
                </a:solidFill>
              </a:rPr>
              <a:t>BJØRG HAR ORDET</a:t>
            </a:r>
          </a:p>
        </p:txBody>
      </p:sp>
    </p:spTree>
    <p:extLst>
      <p:ext uri="{BB962C8B-B14F-4D97-AF65-F5344CB8AC3E}">
        <p14:creationId xmlns:p14="http://schemas.microsoft.com/office/powerpoint/2010/main" val="274690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9CB9074-911A-4F01-8F69-0BAE63B7E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9144000" cy="990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9459" name="Rectangle 10">
            <a:extLst>
              <a:ext uri="{FF2B5EF4-FFF2-40B4-BE49-F238E27FC236}">
                <a16:creationId xmlns:a16="http://schemas.microsoft.com/office/drawing/2014/main" id="{364B5833-71CE-4B78-8F94-73ECF9DBD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81400"/>
            <a:ext cx="8534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en-US" altLang="nb-NO" sz="4400" dirty="0" err="1">
                <a:solidFill>
                  <a:schemeClr val="bg1"/>
                </a:solidFill>
                <a:cs typeface="Arial" panose="020B0604020202020204" pitchFamily="34" charset="0"/>
              </a:rPr>
              <a:t>Hvordan</a:t>
            </a:r>
            <a:r>
              <a:rPr lang="en-US" altLang="nb-NO" sz="44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nb-NO" sz="4400" dirty="0" err="1">
                <a:solidFill>
                  <a:schemeClr val="bg1"/>
                </a:solidFill>
                <a:cs typeface="Arial" panose="020B0604020202020204" pitchFamily="34" charset="0"/>
              </a:rPr>
              <a:t>skaffe</a:t>
            </a:r>
            <a:r>
              <a:rPr lang="en-US" altLang="nb-NO" sz="44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nb-NO" sz="4400" dirty="0" err="1">
                <a:solidFill>
                  <a:schemeClr val="bg1"/>
                </a:solidFill>
                <a:cs typeface="Arial" panose="020B0604020202020204" pitchFamily="34" charset="0"/>
              </a:rPr>
              <a:t>penger</a:t>
            </a:r>
            <a:r>
              <a:rPr lang="en-US" altLang="nb-NO" sz="44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nb-NO" sz="4400" dirty="0" err="1">
                <a:solidFill>
                  <a:schemeClr val="bg1"/>
                </a:solidFill>
                <a:cs typeface="Arial" panose="020B0604020202020204" pitchFamily="34" charset="0"/>
              </a:rPr>
              <a:t>til</a:t>
            </a:r>
            <a:r>
              <a:rPr lang="en-US" altLang="nb-NO" sz="4400" dirty="0">
                <a:solidFill>
                  <a:schemeClr val="bg1"/>
                </a:solidFill>
                <a:cs typeface="Arial" panose="020B0604020202020204" pitchFamily="34" charset="0"/>
              </a:rPr>
              <a:t> TRF</a:t>
            </a:r>
          </a:p>
        </p:txBody>
      </p:sp>
    </p:spTree>
    <p:extLst>
      <p:ext uri="{BB962C8B-B14F-4D97-AF65-F5344CB8AC3E}">
        <p14:creationId xmlns:p14="http://schemas.microsoft.com/office/powerpoint/2010/main" val="669807646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A874C9E9-2F41-4547-8855-BD010FD13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FUNDRAISING – HVORDAN SKAFFE PENGER TIL THE ROTARY FOUNDATION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E11C67D8-8E8D-4155-83B5-B7D906A15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Egen lommebok</a:t>
            </a:r>
          </a:p>
          <a:p>
            <a:r>
              <a:rPr lang="nb-NO" dirty="0"/>
              <a:t>Klubben bidrar via medlemskontingent</a:t>
            </a:r>
          </a:p>
          <a:p>
            <a:r>
              <a:rPr lang="nb-NO" dirty="0"/>
              <a:t>Klubbarrangementer, konserter osv.</a:t>
            </a:r>
          </a:p>
          <a:p>
            <a:r>
              <a:rPr lang="nb-NO" dirty="0"/>
              <a:t>Autogiro</a:t>
            </a:r>
          </a:p>
          <a:p>
            <a:r>
              <a:rPr lang="nb-NO" dirty="0"/>
              <a:t>Bidra når TRF har aktiviteter</a:t>
            </a:r>
          </a:p>
          <a:p>
            <a:r>
              <a:rPr lang="nb-NO" dirty="0"/>
              <a:t>Bare tankerekken setter grenser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Håndboken gir mer detaljer. 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63798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9CB9074-911A-4F01-8F69-0BAE63B7E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9144000" cy="990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9459" name="Rectangle 10">
            <a:extLst>
              <a:ext uri="{FF2B5EF4-FFF2-40B4-BE49-F238E27FC236}">
                <a16:creationId xmlns:a16="http://schemas.microsoft.com/office/drawing/2014/main" id="{364B5833-71CE-4B78-8F94-73ECF9DBD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81400"/>
            <a:ext cx="8534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en-US" altLang="nb-NO" sz="4400" dirty="0" err="1">
                <a:solidFill>
                  <a:schemeClr val="bg1"/>
                </a:solidFill>
                <a:cs typeface="Arial" panose="020B0604020202020204" pitchFamily="34" charset="0"/>
              </a:rPr>
              <a:t>Kvalifisering</a:t>
            </a:r>
            <a:r>
              <a:rPr lang="en-US" altLang="nb-NO" sz="4400" dirty="0">
                <a:solidFill>
                  <a:schemeClr val="bg1"/>
                </a:solidFill>
                <a:cs typeface="Arial" panose="020B0604020202020204" pitchFamily="34" charset="0"/>
              </a:rPr>
              <a:t> og </a:t>
            </a:r>
            <a:r>
              <a:rPr lang="en-US" altLang="nb-NO" sz="4400" dirty="0" err="1">
                <a:solidFill>
                  <a:schemeClr val="bg1"/>
                </a:solidFill>
                <a:cs typeface="Arial" panose="020B0604020202020204" pitchFamily="34" charset="0"/>
              </a:rPr>
              <a:t>Regelverket</a:t>
            </a:r>
            <a:endParaRPr lang="en-US" altLang="nb-NO" sz="44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543814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A874C9E9-2F41-4547-8855-BD010FD13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KVALIFISERING – RETT TIL Å SØKE STØTTE FRA TRF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E11C67D8-8E8D-4155-83B5-B7D906A15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- For å kunne søke TRF om støtte må klubben ha gjennomgått et </a:t>
            </a:r>
            <a:r>
              <a:rPr lang="nb-NO" dirty="0" err="1"/>
              <a:t>kvalifiseringsseminar</a:t>
            </a:r>
            <a:r>
              <a:rPr lang="nb-NO" dirty="0"/>
              <a:t>. Du er på et slikt akkurat nå!</a:t>
            </a:r>
          </a:p>
          <a:p>
            <a:pPr marL="0" indent="0">
              <a:buNone/>
            </a:pPr>
            <a:r>
              <a:rPr lang="nb-NO" dirty="0"/>
              <a:t>- Så lenge klubben har et prosjekt må kvalifiseringen klubben kvalifiseres årlig.</a:t>
            </a:r>
          </a:p>
          <a:p>
            <a:pPr marL="0" indent="0">
              <a:buNone/>
            </a:pPr>
            <a:r>
              <a:rPr lang="nb-NO" dirty="0"/>
              <a:t>- The Rotary Foundation har et strengt, men rettferdig regelverk som må følges.</a:t>
            </a:r>
          </a:p>
          <a:p>
            <a:pPr marL="0" indent="0">
              <a:buNone/>
            </a:pPr>
            <a:r>
              <a:rPr lang="nb-NO" dirty="0"/>
              <a:t>- Søknadsprosessen var tidligere vanskelig, men er nå kraftig forenklet.</a:t>
            </a:r>
          </a:p>
        </p:txBody>
      </p:sp>
    </p:spTree>
    <p:extLst>
      <p:ext uri="{BB962C8B-B14F-4D97-AF65-F5344CB8AC3E}">
        <p14:creationId xmlns:p14="http://schemas.microsoft.com/office/powerpoint/2010/main" val="3357188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695EF602-9FA5-4553-B994-DB526A83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REGELVERKET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FAC6BFCC-8E3A-45FE-9150-16769B277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800" dirty="0"/>
              <a:t>Prosjektplan</a:t>
            </a:r>
          </a:p>
          <a:p>
            <a:r>
              <a:rPr lang="nb-NO" sz="1800" dirty="0"/>
              <a:t>Egen bankkonto til hvert prosjekt. Min. 2 medlemmer disponerer i fellesskap. Renter tilfaller prosjektet eller TRF</a:t>
            </a:r>
          </a:p>
          <a:p>
            <a:r>
              <a:rPr lang="nb-NO" sz="1800" dirty="0"/>
              <a:t>Finansiell forvaltningsplan</a:t>
            </a:r>
          </a:p>
          <a:p>
            <a:r>
              <a:rPr lang="nb-NO" sz="1800" dirty="0"/>
              <a:t>Dokument og bilagsarkiv. Skal være søkbart og tilgjengelig for involverte i </a:t>
            </a:r>
            <a:br>
              <a:rPr lang="nb-NO" sz="1800" dirty="0"/>
            </a:br>
            <a:r>
              <a:rPr lang="nb-NO" sz="1800" dirty="0"/>
              <a:t>minimum 5 år etter prosjektslutt</a:t>
            </a:r>
          </a:p>
          <a:p>
            <a:r>
              <a:rPr lang="nb-NO" sz="1800" dirty="0"/>
              <a:t>Rapporteringsplikt ( i D2310 halvårlig delrapport og sluttrapport)</a:t>
            </a:r>
          </a:p>
          <a:p>
            <a:r>
              <a:rPr lang="nb-NO" sz="1800" dirty="0"/>
              <a:t>Klubben er økonomisk ansvarlig for prosjektet, uansett hvem som disponerer midlene.</a:t>
            </a:r>
          </a:p>
          <a:p>
            <a:r>
              <a:rPr lang="nb-NO" sz="1800" dirty="0"/>
              <a:t>Varslingsrutiner. Hvis mislighold inntrer skal distriktet umiddelbart </a:t>
            </a:r>
            <a:br>
              <a:rPr lang="nb-NO" sz="1800" dirty="0"/>
            </a:br>
            <a:r>
              <a:rPr lang="nb-NO" sz="1800" dirty="0"/>
              <a:t>informeres.</a:t>
            </a:r>
          </a:p>
          <a:p>
            <a:r>
              <a:rPr lang="nb-NO" sz="1800" dirty="0"/>
              <a:t>Hvis noe ikke er overens med regelverket kan klubben holdes økonomisk</a:t>
            </a:r>
            <a:br>
              <a:rPr lang="nb-NO" sz="1800" dirty="0"/>
            </a:br>
            <a:r>
              <a:rPr lang="nb-NO" sz="1800" dirty="0"/>
              <a:t>ansvarlig overfor TRF, og i ytterste konsekvens kreves hele stønadsbeløpet </a:t>
            </a:r>
            <a:br>
              <a:rPr lang="nb-NO" sz="1800" dirty="0"/>
            </a:br>
            <a:r>
              <a:rPr lang="nb-NO" sz="1800" dirty="0"/>
              <a:t>tilbake.</a:t>
            </a:r>
          </a:p>
          <a:p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2630281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9CB9074-911A-4F01-8F69-0BAE63B7E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9144000" cy="990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9459" name="Rectangle 10">
            <a:extLst>
              <a:ext uri="{FF2B5EF4-FFF2-40B4-BE49-F238E27FC236}">
                <a16:creationId xmlns:a16="http://schemas.microsoft.com/office/drawing/2014/main" id="{364B5833-71CE-4B78-8F94-73ECF9DBD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81400"/>
            <a:ext cx="8534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en-US" altLang="nb-NO" sz="4400" dirty="0">
                <a:solidFill>
                  <a:schemeClr val="bg1"/>
                </a:solidFill>
                <a:cs typeface="Arial" panose="020B0604020202020204" pitchFamily="34" charset="0"/>
              </a:rPr>
              <a:t>Paul Harris Fellow</a:t>
            </a:r>
          </a:p>
        </p:txBody>
      </p:sp>
    </p:spTree>
    <p:extLst>
      <p:ext uri="{BB962C8B-B14F-4D97-AF65-F5344CB8AC3E}">
        <p14:creationId xmlns:p14="http://schemas.microsoft.com/office/powerpoint/2010/main" val="2807632314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PAUL HARRIS FELLOW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19400" y="1143000"/>
            <a:ext cx="2857500" cy="2832100"/>
          </a:xfrm>
        </p:spPr>
      </p:pic>
      <p:sp>
        <p:nvSpPr>
          <p:cNvPr id="5" name="TekstSylinder 4"/>
          <p:cNvSpPr txBox="1"/>
          <p:nvPr/>
        </p:nvSpPr>
        <p:spPr>
          <a:xfrm>
            <a:off x="867052" y="4267200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dirty="0">
                <a:solidFill>
                  <a:srgbClr val="58585A"/>
                </a:solidFill>
              </a:rPr>
              <a:t>En æresbevisning til noen, medlem eller ikke, som har gjort en spesiell innsats i «god Rotary ånd»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dirty="0">
                <a:solidFill>
                  <a:srgbClr val="58585A"/>
                </a:solidFill>
              </a:rPr>
              <a:t>Vær raus med tildelingene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dirty="0">
                <a:solidFill>
                  <a:srgbClr val="58585A"/>
                </a:solidFill>
              </a:rPr>
              <a:t>Klubben opptjener «poeng» ettersom hvor mange penger man donerer til TRF. 1000 poeng gir tilgang til en PHF</a:t>
            </a:r>
            <a:br>
              <a:rPr lang="nb-NO" sz="1800" dirty="0">
                <a:solidFill>
                  <a:srgbClr val="58585A"/>
                </a:solidFill>
              </a:rPr>
            </a:br>
            <a:r>
              <a:rPr lang="nb-NO" sz="1800" dirty="0">
                <a:solidFill>
                  <a:srgbClr val="58585A"/>
                </a:solidFill>
              </a:rPr>
              <a:t>Kan også kjøpes for USD 1000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dirty="0">
                <a:solidFill>
                  <a:srgbClr val="58585A"/>
                </a:solidFill>
              </a:rPr>
              <a:t>Hvor mange poeng har klubben til gode, spør Trygve etterpå.</a:t>
            </a:r>
          </a:p>
          <a:p>
            <a:endParaRPr lang="nb-NO" sz="1800" dirty="0">
              <a:solidFill>
                <a:srgbClr val="58585A"/>
              </a:solidFill>
            </a:endParaRP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7200" y="6324600"/>
            <a:ext cx="756370" cy="42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182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32524A7A-3E2D-448D-8D47-EEEAFAFB0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NOEN FÅ ORD TIL SIST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ABF33689-9EB0-4064-96DE-900CF9493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Tusen takk for at dere stilte opp</a:t>
            </a:r>
            <a:br>
              <a:rPr lang="nb-NO" dirty="0"/>
            </a:br>
            <a:endParaRPr lang="nb-NO" dirty="0"/>
          </a:p>
          <a:p>
            <a:pPr marL="0" indent="0">
              <a:buNone/>
            </a:pPr>
            <a:r>
              <a:rPr lang="nb-NO" dirty="0"/>
              <a:t>Alle presentasjonene blir tilgjengelig i morgen tidlig på </a:t>
            </a:r>
            <a:r>
              <a:rPr lang="nb-NO" dirty="0">
                <a:hlinkClick r:id="rId2"/>
              </a:rPr>
              <a:t>distriktets TRF side</a:t>
            </a:r>
            <a:endParaRPr lang="nb-NO" dirty="0"/>
          </a:p>
          <a:p>
            <a:pPr marL="0" indent="0">
              <a:buNone/>
            </a:pPr>
            <a:br>
              <a:rPr lang="nb-NO" dirty="0"/>
            </a:br>
            <a:r>
              <a:rPr lang="nb-NO" dirty="0"/>
              <a:t>Kvalifiseringsdokumentet blir sendt til dere</a:t>
            </a:r>
            <a:br>
              <a:rPr lang="nb-NO" dirty="0"/>
            </a:br>
            <a:r>
              <a:rPr lang="nb-NO" dirty="0"/>
              <a:t>for undertegning og retur til oss.</a:t>
            </a:r>
            <a:br>
              <a:rPr lang="nb-NO" dirty="0"/>
            </a:br>
            <a:br>
              <a:rPr lang="nb-NO" dirty="0"/>
            </a:br>
            <a:r>
              <a:rPr lang="nb-NO" dirty="0"/>
              <a:t>Vel hjem!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33497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A37917B-2BBD-424F-8E28-62CF57FBF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 LITEN HISTORIE. The Rotary Foundation er med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20F2B1DB-F609-4E2C-BB10-BF991D9579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1" y="4657679"/>
            <a:ext cx="3453322" cy="1777197"/>
          </a:xfrm>
          <a:prstGeom prst="rect">
            <a:avLst/>
          </a:prstGeom>
        </p:spPr>
      </p:pic>
      <p:pic>
        <p:nvPicPr>
          <p:cNvPr id="7" name="Bilde 6" descr="Et bilde som inneholder person, innendørs, barn, gulv&#10;&#10;Beskrivelse som er generert med svært høy visshet">
            <a:extLst>
              <a:ext uri="{FF2B5EF4-FFF2-40B4-BE49-F238E27FC236}">
                <a16:creationId xmlns:a16="http://schemas.microsoft.com/office/drawing/2014/main" id="{44E5C38E-CED0-4FF1-9009-61DAA1668C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2286000"/>
            <a:ext cx="3039116" cy="1995762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4B4D63E7-13DC-48D2-874C-C352DC9742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1981200"/>
            <a:ext cx="2401456" cy="1685880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CC5AA9C5-45B7-49F8-9DA7-A3D6E846FD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1268817"/>
            <a:ext cx="2499858" cy="4267200"/>
          </a:xfrm>
          <a:prstGeom prst="rect">
            <a:avLst/>
          </a:prstGeom>
        </p:spPr>
      </p:pic>
      <p:sp>
        <p:nvSpPr>
          <p:cNvPr id="11" name="TekstSylinder 10">
            <a:extLst>
              <a:ext uri="{FF2B5EF4-FFF2-40B4-BE49-F238E27FC236}">
                <a16:creationId xmlns:a16="http://schemas.microsoft.com/office/drawing/2014/main" id="{54E09981-D2AB-4504-96C1-D786BC17D03A}"/>
              </a:ext>
            </a:extLst>
          </p:cNvPr>
          <p:cNvSpPr txBox="1"/>
          <p:nvPr/>
        </p:nvSpPr>
        <p:spPr>
          <a:xfrm>
            <a:off x="1592271" y="5695619"/>
            <a:ext cx="37417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Tusen Takk</a:t>
            </a:r>
          </a:p>
          <a:p>
            <a:r>
              <a:rPr lang="nb-NO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Akersborg Rotary Klubb</a:t>
            </a:r>
          </a:p>
        </p:txBody>
      </p:sp>
    </p:spTree>
    <p:extLst>
      <p:ext uri="{BB962C8B-B14F-4D97-AF65-F5344CB8AC3E}">
        <p14:creationId xmlns:p14="http://schemas.microsoft.com/office/powerpoint/2010/main" val="353133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76950F4B-8BBD-4BB5-9502-714152CD859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nb-NO" dirty="0">
                <a:latin typeface="Arial" panose="020B0604020202020204" pitchFamily="34" charset="0"/>
                <a:cs typeface="Arial" panose="020B0604020202020204" pitchFamily="34" charset="0"/>
              </a:rPr>
              <a:t>PROGRAM FOR KVELDEN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94B50-9739-465D-B938-39CD003DA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0" tIns="0" rIns="0" bIns="0"/>
          <a:lstStyle/>
          <a:p>
            <a:pPr marL="0" indent="0" eaLnBrk="1" fontAlgn="auto" hangingPunct="1">
              <a:spcAft>
                <a:spcPts val="300"/>
              </a:spcAft>
              <a:buFont typeface="Arial"/>
              <a:buNone/>
              <a:defRPr/>
            </a:pPr>
            <a:r>
              <a:rPr lang="en-US" sz="1600" b="1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endParaRPr lang="en-US" sz="1600" b="1" u="sng" dirty="0">
              <a:solidFill>
                <a:schemeClr val="accent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7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Introduksjon </a:t>
            </a:r>
            <a:r>
              <a:rPr lang="en-US" sz="17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til</a:t>
            </a:r>
            <a:r>
              <a:rPr lang="en-US" sz="17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The Rotary Foundation			Trygve Danielsen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7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Rotarys</a:t>
            </a:r>
            <a:r>
              <a:rPr lang="en-US" sz="17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tilskuddsmodell</a:t>
            </a:r>
            <a:r>
              <a:rPr lang="en-US" sz="17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(Grants)				Bjørn Songe-Møller</a:t>
            </a:r>
            <a:br>
              <a:rPr lang="en-US" sz="17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7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Hva</a:t>
            </a:r>
            <a:r>
              <a:rPr lang="en-US" sz="17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</a:t>
            </a:r>
            <a:r>
              <a:rPr lang="en-US" sz="17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District Grant og Global Grant</a:t>
            </a:r>
            <a:br>
              <a:rPr lang="en-US" sz="17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7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Hvordan</a:t>
            </a:r>
            <a:r>
              <a:rPr lang="en-US" sz="17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søke</a:t>
            </a:r>
            <a:r>
              <a:rPr lang="en-US" sz="17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om </a:t>
            </a:r>
            <a:r>
              <a:rPr lang="en-US" sz="17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tilskudd</a:t>
            </a:r>
            <a:endParaRPr lang="en-US" sz="17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7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Vocational Training Teams					Lars Kleivan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7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Fredsarbeid</a:t>
            </a:r>
            <a:r>
              <a:rPr lang="en-US" sz="17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Rotary						Per O. Aukner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7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End Polio Now								Bjørg Månum Andersson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7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Prosjekter</a:t>
            </a:r>
            <a:r>
              <a:rPr lang="en-US" sz="17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Rotary							Thor Hægh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7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Hvordan</a:t>
            </a:r>
            <a:r>
              <a:rPr lang="en-US" sz="17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samle</a:t>
            </a:r>
            <a:r>
              <a:rPr lang="en-US" sz="17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inn </a:t>
            </a:r>
            <a:r>
              <a:rPr lang="en-US" sz="17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penger</a:t>
            </a:r>
            <a:r>
              <a:rPr lang="en-US" sz="17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til</a:t>
            </a:r>
            <a:r>
              <a:rPr lang="en-US" sz="17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TRF				Trygve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7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Kvalifisering</a:t>
            </a:r>
            <a:r>
              <a:rPr lang="en-US" sz="17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til</a:t>
            </a:r>
            <a:r>
              <a:rPr lang="en-US" sz="17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Prosjekter</a:t>
            </a:r>
            <a:r>
              <a:rPr lang="en-US" sz="17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og </a:t>
            </a:r>
            <a:r>
              <a:rPr lang="en-US" sz="17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regelverket</a:t>
            </a:r>
            <a:r>
              <a:rPr lang="en-US" sz="17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Trygve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7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Paul Harris fellow							Trygve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endParaRPr lang="en-US" sz="17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1600" dirty="0">
              <a:ea typeface="+mn-e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BF5669-0E0C-4B83-91F0-130B01EAC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egentlig THE ROTARY FOUNDATION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55988D-D175-4B7B-B94D-53E079876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The Rotary Foundation er et av verdens største fond for utdeling av midler under mottoet</a:t>
            </a:r>
          </a:p>
          <a:p>
            <a:pPr marL="0" indent="0" algn="ctr">
              <a:buNone/>
            </a:pPr>
            <a:b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4400" dirty="0" err="1">
                <a:latin typeface="Arial" panose="020B0604020202020204" pitchFamily="34" charset="0"/>
                <a:cs typeface="Arial" panose="020B0604020202020204" pitchFamily="34" charset="0"/>
              </a:rPr>
              <a:t>Doing</a:t>
            </a:r>
            <a:r>
              <a:rPr lang="nb-NO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400" dirty="0" err="1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nb-NO" sz="4400" dirty="0">
                <a:latin typeface="Arial" panose="020B0604020202020204" pitchFamily="34" charset="0"/>
                <a:cs typeface="Arial" panose="020B0604020202020204" pitchFamily="34" charset="0"/>
              </a:rPr>
              <a:t> in the world </a:t>
            </a:r>
            <a:br>
              <a:rPr lang="nb-NO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b-N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rgbClr val="3942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Rotary Foundation transforms your gifts into service projects that </a:t>
            </a:r>
            <a:br>
              <a:rPr lang="en-US" sz="2800" dirty="0">
                <a:solidFill>
                  <a:srgbClr val="39424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3942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lives both close to home </a:t>
            </a:r>
            <a:br>
              <a:rPr lang="en-US" sz="2800" dirty="0">
                <a:solidFill>
                  <a:srgbClr val="39424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3942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around the world.</a:t>
            </a:r>
          </a:p>
          <a:p>
            <a:pPr marL="0" indent="0" algn="ctr">
              <a:buNone/>
            </a:pPr>
            <a:endParaRPr lang="nb-NO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F7C0356F-00AE-4D73-9D0E-CC3E7C2510B9}"/>
              </a:ext>
            </a:extLst>
          </p:cNvPr>
          <p:cNvSpPr/>
          <p:nvPr/>
        </p:nvSpPr>
        <p:spPr>
          <a:xfrm>
            <a:off x="8153400" y="64008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6986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70429836-EE93-4D31-8AD8-EB85B30CA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STØTTER THE ROTARY FOUNDATION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355F0AE9-E244-4420-A919-C2FCC40E2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 </a:t>
            </a:r>
          </a:p>
          <a:p>
            <a:pPr marL="0" indent="0">
              <a:buNone/>
            </a:pPr>
            <a:r>
              <a:rPr lang="nb-N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TRF finansierer prosjekter som fokuserer på</a:t>
            </a:r>
            <a:br>
              <a:rPr lang="nb-N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b-N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nb-NO" sz="2400" dirty="0">
                <a:latin typeface="Arial" panose="020B0604020202020204" pitchFamily="34" charset="0"/>
                <a:cs typeface="Arial" panose="020B0604020202020204" pitchFamily="34" charset="0"/>
              </a:rPr>
              <a:t>Fremme fred </a:t>
            </a:r>
          </a:p>
          <a:p>
            <a:pPr lvl="0"/>
            <a:r>
              <a:rPr lang="nb-NO" sz="2400" dirty="0">
                <a:latin typeface="Arial" panose="020B0604020202020204" pitchFamily="34" charset="0"/>
                <a:cs typeface="Arial" panose="020B0604020202020204" pitchFamily="34" charset="0"/>
              </a:rPr>
              <a:t>Bekjempe sykdom</a:t>
            </a:r>
          </a:p>
          <a:p>
            <a:pPr lvl="0"/>
            <a:r>
              <a:rPr lang="nb-NO" sz="2400" dirty="0">
                <a:latin typeface="Arial" panose="020B0604020202020204" pitchFamily="34" charset="0"/>
                <a:cs typeface="Arial" panose="020B0604020202020204" pitchFamily="34" charset="0"/>
              </a:rPr>
              <a:t>Skaffe rent vann der dette ikke finnes</a:t>
            </a:r>
          </a:p>
          <a:p>
            <a:pPr lvl="0"/>
            <a:r>
              <a:rPr lang="nb-NO" sz="2400" dirty="0">
                <a:latin typeface="Arial" panose="020B0604020202020204" pitchFamily="34" charset="0"/>
                <a:cs typeface="Arial" panose="020B0604020202020204" pitchFamily="34" charset="0"/>
              </a:rPr>
              <a:t>Bedre hygieniske forhold</a:t>
            </a:r>
          </a:p>
          <a:p>
            <a:pPr lvl="0"/>
            <a:r>
              <a:rPr lang="nb-NO" sz="2400" dirty="0">
                <a:latin typeface="Arial" panose="020B0604020202020204" pitchFamily="34" charset="0"/>
                <a:cs typeface="Arial" panose="020B0604020202020204" pitchFamily="34" charset="0"/>
              </a:rPr>
              <a:t>Hjelpe mødre og barn</a:t>
            </a:r>
          </a:p>
          <a:p>
            <a:pPr lvl="0"/>
            <a:r>
              <a:rPr lang="nb-NO" sz="2400" dirty="0">
                <a:latin typeface="Arial" panose="020B0604020202020204" pitchFamily="34" charset="0"/>
                <a:cs typeface="Arial" panose="020B0604020202020204" pitchFamily="34" charset="0"/>
              </a:rPr>
              <a:t>Supportere utdannelse på alle nivåer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45754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54A1FC12-3C29-466E-8416-F5D676BE442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nb-NO" dirty="0" err="1">
                <a:latin typeface="Arial Narrow" panose="020B0606020202030204" pitchFamily="34" charset="0"/>
              </a:rPr>
              <a:t>Hva</a:t>
            </a:r>
            <a:r>
              <a:rPr lang="en-US" altLang="nb-NO" dirty="0">
                <a:latin typeface="Arial Narrow" panose="020B0606020202030204" pitchFamily="34" charset="0"/>
              </a:rPr>
              <a:t> </a:t>
            </a:r>
            <a:r>
              <a:rPr lang="en-US" altLang="nb-NO" dirty="0" err="1">
                <a:latin typeface="Arial Narrow" panose="020B0606020202030204" pitchFamily="34" charset="0"/>
              </a:rPr>
              <a:t>er</a:t>
            </a:r>
            <a:r>
              <a:rPr lang="en-US" altLang="nb-NO" dirty="0">
                <a:latin typeface="Arial Narrow" panose="020B0606020202030204" pitchFamily="34" charset="0"/>
              </a:rPr>
              <a:t> </a:t>
            </a:r>
            <a:r>
              <a:rPr lang="en-US" altLang="nb-NO" dirty="0" err="1">
                <a:latin typeface="Arial Narrow" panose="020B0606020202030204" pitchFamily="34" charset="0"/>
              </a:rPr>
              <a:t>egentlig</a:t>
            </a:r>
            <a:r>
              <a:rPr lang="en-US" altLang="nb-NO" dirty="0">
                <a:latin typeface="Arial Narrow" panose="020B0606020202030204" pitchFamily="34" charset="0"/>
              </a:rPr>
              <a:t> THE ROTARY FOUNDATION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826F1CC4-D371-4EED-965D-59251ED6D0EC}"/>
              </a:ext>
            </a:extLst>
          </p:cNvPr>
          <p:cNvSpPr txBox="1"/>
          <p:nvPr/>
        </p:nvSpPr>
        <p:spPr>
          <a:xfrm>
            <a:off x="1219200" y="1066800"/>
            <a:ext cx="548541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rgbClr val="58585A"/>
                </a:solidFill>
              </a:rPr>
              <a:t>Noen få tall fra 2016:</a:t>
            </a:r>
          </a:p>
          <a:p>
            <a:endParaRPr lang="nb-NO" dirty="0">
              <a:solidFill>
                <a:srgbClr val="58585A"/>
              </a:solidFill>
            </a:endParaRPr>
          </a:p>
          <a:p>
            <a:pPr marL="342900" indent="-342900">
              <a:buFontTx/>
              <a:buChar char="-"/>
            </a:pPr>
            <a:r>
              <a:rPr lang="nb-NO" dirty="0">
                <a:solidFill>
                  <a:srgbClr val="58585A"/>
                </a:solidFill>
              </a:rPr>
              <a:t>Utryddelse av Polio    115 </a:t>
            </a:r>
            <a:r>
              <a:rPr lang="nb-NO" dirty="0" err="1">
                <a:solidFill>
                  <a:srgbClr val="58585A"/>
                </a:solidFill>
              </a:rPr>
              <a:t>mill</a:t>
            </a:r>
            <a:r>
              <a:rPr lang="nb-NO" dirty="0">
                <a:solidFill>
                  <a:srgbClr val="58585A"/>
                </a:solidFill>
              </a:rPr>
              <a:t> USD</a:t>
            </a:r>
          </a:p>
          <a:p>
            <a:pPr marL="342900" indent="-342900">
              <a:buFontTx/>
              <a:buChar char="-"/>
            </a:pPr>
            <a:r>
              <a:rPr lang="nb-NO" dirty="0">
                <a:solidFill>
                  <a:srgbClr val="58585A"/>
                </a:solidFill>
              </a:rPr>
              <a:t>494 District Grants       26 </a:t>
            </a:r>
            <a:r>
              <a:rPr lang="nb-NO" dirty="0" err="1">
                <a:solidFill>
                  <a:srgbClr val="58585A"/>
                </a:solidFill>
              </a:rPr>
              <a:t>mill</a:t>
            </a:r>
            <a:r>
              <a:rPr lang="nb-NO" dirty="0">
                <a:solidFill>
                  <a:srgbClr val="58585A"/>
                </a:solidFill>
              </a:rPr>
              <a:t> USD</a:t>
            </a:r>
          </a:p>
          <a:p>
            <a:pPr marL="342900" indent="-342900">
              <a:buFontTx/>
              <a:buChar char="-"/>
            </a:pPr>
            <a:r>
              <a:rPr lang="nb-NO" dirty="0">
                <a:solidFill>
                  <a:srgbClr val="58585A"/>
                </a:solidFill>
              </a:rPr>
              <a:t>1165 Global Grants      70 </a:t>
            </a:r>
            <a:r>
              <a:rPr lang="nb-NO" dirty="0" err="1">
                <a:solidFill>
                  <a:srgbClr val="58585A"/>
                </a:solidFill>
              </a:rPr>
              <a:t>mill</a:t>
            </a:r>
            <a:r>
              <a:rPr lang="nb-NO" dirty="0">
                <a:solidFill>
                  <a:srgbClr val="58585A"/>
                </a:solidFill>
              </a:rPr>
              <a:t> USD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40527D8C-746D-4C0A-8C62-C4FE8F5BAF0D}"/>
              </a:ext>
            </a:extLst>
          </p:cNvPr>
          <p:cNvSpPr txBox="1"/>
          <p:nvPr/>
        </p:nvSpPr>
        <p:spPr>
          <a:xfrm>
            <a:off x="1228078" y="3005792"/>
            <a:ext cx="6716134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rgbClr val="58585A"/>
                </a:solidFill>
              </a:rPr>
              <a:t>I vårt distrikt samlet vi inn i 2016 </a:t>
            </a:r>
            <a:br>
              <a:rPr lang="nb-NO" dirty="0">
                <a:solidFill>
                  <a:srgbClr val="58585A"/>
                </a:solidFill>
              </a:rPr>
            </a:br>
            <a:r>
              <a:rPr lang="nb-NO" dirty="0">
                <a:solidFill>
                  <a:srgbClr val="58585A"/>
                </a:solidFill>
              </a:rPr>
              <a:t>- USD 46.000 til The Rotary Foundation</a:t>
            </a:r>
          </a:p>
          <a:p>
            <a:r>
              <a:rPr lang="nb-NO" dirty="0">
                <a:solidFill>
                  <a:srgbClr val="58585A"/>
                </a:solidFill>
              </a:rPr>
              <a:t>- USD 25.000 til End Polio Now</a:t>
            </a:r>
          </a:p>
          <a:p>
            <a:pPr marL="342900" indent="-342900">
              <a:buFontTx/>
              <a:buChar char="-"/>
            </a:pPr>
            <a:endParaRPr lang="nb-NO" dirty="0">
              <a:solidFill>
                <a:srgbClr val="58585A"/>
              </a:solidFill>
            </a:endParaRPr>
          </a:p>
          <a:p>
            <a:pPr marL="342900" indent="-342900">
              <a:buFontTx/>
              <a:buChar char="-"/>
            </a:pPr>
            <a:r>
              <a:rPr lang="nb-NO" dirty="0">
                <a:solidFill>
                  <a:srgbClr val="58585A"/>
                </a:solidFill>
              </a:rPr>
              <a:t>Vi deler ut District Grant årlig ca. USD15.000,</a:t>
            </a:r>
            <a:br>
              <a:rPr lang="nb-NO" dirty="0">
                <a:solidFill>
                  <a:srgbClr val="58585A"/>
                </a:solidFill>
              </a:rPr>
            </a:br>
            <a:r>
              <a:rPr lang="nb-NO" dirty="0">
                <a:solidFill>
                  <a:srgbClr val="58585A"/>
                </a:solidFill>
              </a:rPr>
              <a:t>Global Grant når vi får søknader </a:t>
            </a:r>
            <a:br>
              <a:rPr lang="nb-NO" dirty="0">
                <a:solidFill>
                  <a:srgbClr val="58585A"/>
                </a:solidFill>
              </a:rPr>
            </a:br>
            <a:endParaRPr lang="nb-NO" dirty="0">
              <a:solidFill>
                <a:srgbClr val="58585A"/>
              </a:solidFill>
            </a:endParaRPr>
          </a:p>
          <a:p>
            <a:pPr marL="342900" indent="-342900">
              <a:buFontTx/>
              <a:buChar char="-"/>
            </a:pPr>
            <a:r>
              <a:rPr lang="nb-NO" dirty="0">
                <a:solidFill>
                  <a:srgbClr val="58585A"/>
                </a:solidFill>
              </a:rPr>
              <a:t>Lurer du på hva klubben din bidro med i fjor, </a:t>
            </a:r>
            <a:br>
              <a:rPr lang="nb-NO" dirty="0">
                <a:solidFill>
                  <a:srgbClr val="58585A"/>
                </a:solidFill>
              </a:rPr>
            </a:br>
            <a:r>
              <a:rPr lang="nb-NO" dirty="0">
                <a:solidFill>
                  <a:srgbClr val="58585A"/>
                </a:solidFill>
              </a:rPr>
              <a:t>spør Trygve etterpå</a:t>
            </a:r>
          </a:p>
          <a:p>
            <a:pPr marL="342900" indent="-342900">
              <a:buFontTx/>
              <a:buChar char="-"/>
            </a:pPr>
            <a:endParaRPr lang="nb-NO" dirty="0"/>
          </a:p>
          <a:p>
            <a:pPr marL="342900" indent="-342900">
              <a:buFontTx/>
              <a:buChar char="-"/>
            </a:pPr>
            <a:endParaRPr lang="nb-NO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74EA396-A260-4532-8DAB-B77FBE25B7C2}"/>
              </a:ext>
            </a:extLst>
          </p:cNvPr>
          <p:cNvSpPr/>
          <p:nvPr/>
        </p:nvSpPr>
        <p:spPr>
          <a:xfrm>
            <a:off x="8153400" y="64008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9822111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3EB012D0-EDBF-4664-A54C-EE5655E67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DET KOSTER Å ADMINISTRERE ET SLIKT STORT FOND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8B5A7D64-0858-4A65-84A5-63BECEB73B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0"/>
            <a:ext cx="9144000" cy="1790434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57114F30-132C-49DD-821E-E507DFC107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3581400"/>
            <a:ext cx="3971925" cy="2924175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FA65F3F7-30B2-4BB4-AA63-F9A30C0C4D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4343400"/>
            <a:ext cx="4250724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306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CA79EE-A0C8-45D9-AC9B-6BC076DE9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THE ROTARY GRANT MODEL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3C3121B2-6340-400D-B989-6910F51FA7F0}"/>
              </a:ext>
            </a:extLst>
          </p:cNvPr>
          <p:cNvSpPr txBox="1"/>
          <p:nvPr/>
        </p:nvSpPr>
        <p:spPr>
          <a:xfrm>
            <a:off x="990600" y="3276600"/>
            <a:ext cx="3126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rgbClr val="58585A"/>
                </a:solidFill>
              </a:rPr>
              <a:t>BJØRN HAR ORDET</a:t>
            </a:r>
          </a:p>
        </p:txBody>
      </p:sp>
    </p:spTree>
    <p:extLst>
      <p:ext uri="{BB962C8B-B14F-4D97-AF65-F5344CB8AC3E}">
        <p14:creationId xmlns:p14="http://schemas.microsoft.com/office/powerpoint/2010/main" val="592781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5355254E-3756-469D-90EF-62A98875C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VOCATIONAL TRAINING TEAMS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BDFE6ACB-2CBC-43F9-9382-EAD216C01A34}"/>
              </a:ext>
            </a:extLst>
          </p:cNvPr>
          <p:cNvSpPr txBox="1"/>
          <p:nvPr/>
        </p:nvSpPr>
        <p:spPr>
          <a:xfrm>
            <a:off x="2133600" y="2514600"/>
            <a:ext cx="2887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rgbClr val="58585A"/>
                </a:solidFill>
              </a:rPr>
              <a:t>LARS HAR ORDET</a:t>
            </a:r>
          </a:p>
        </p:txBody>
      </p:sp>
    </p:spTree>
    <p:extLst>
      <p:ext uri="{BB962C8B-B14F-4D97-AF65-F5344CB8AC3E}">
        <p14:creationId xmlns:p14="http://schemas.microsoft.com/office/powerpoint/2010/main" val="2934617340"/>
      </p:ext>
    </p:extLst>
  </p:cSld>
  <p:clrMapOvr>
    <a:masterClrMapping/>
  </p:clrMapOvr>
</p:sld>
</file>

<file path=ppt/theme/theme1.xml><?xml version="1.0" encoding="utf-8"?>
<a:theme xmlns:a="http://schemas.openxmlformats.org/drawingml/2006/main" name="TRF-PowerpointDesignEN_Light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TRF-PowerpointDesignEN_Light.pot</Template>
  <TotalTime>19539</TotalTime>
  <Words>341</Words>
  <Application>Microsoft Office PowerPoint</Application>
  <PresentationFormat>Skjermfremvisning (4:3)</PresentationFormat>
  <Paragraphs>90</Paragraphs>
  <Slides>19</Slides>
  <Notes>7</Notes>
  <HiddenSlides>6</HiddenSlides>
  <MMClips>0</MMClips>
  <ScaleCrop>false</ScaleCrop>
  <HeadingPairs>
    <vt:vector size="6" baseType="variant">
      <vt:variant>
        <vt:lpstr>Brukte skrifter</vt:lpstr>
      </vt:variant>
      <vt:variant>
        <vt:i4>8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19</vt:i4>
      </vt:variant>
    </vt:vector>
  </HeadingPairs>
  <TitlesOfParts>
    <vt:vector size="30" baseType="lpstr">
      <vt:lpstr>ＭＳ Ｐゴシック</vt:lpstr>
      <vt:lpstr>ＭＳ Ｐゴシック</vt:lpstr>
      <vt:lpstr>Arial</vt:lpstr>
      <vt:lpstr>Arial Narrow</vt:lpstr>
      <vt:lpstr>Calibri</vt:lpstr>
      <vt:lpstr>Georgia</vt:lpstr>
      <vt:lpstr>Wingdings</vt:lpstr>
      <vt:lpstr>ヒラギノ角ゴ Pro W3</vt:lpstr>
      <vt:lpstr>TRF-PowerpointDesignEN_Light</vt:lpstr>
      <vt:lpstr>Custom Design</vt:lpstr>
      <vt:lpstr>2_Custom Design</vt:lpstr>
      <vt:lpstr>PowerPoint-presentasjon</vt:lpstr>
      <vt:lpstr>EN LITEN HISTORIE. The Rotary Foundation er med</vt:lpstr>
      <vt:lpstr>PROGRAM FOR KVELDEN</vt:lpstr>
      <vt:lpstr>Hva er egentlig THE ROTARY FOUNDATION</vt:lpstr>
      <vt:lpstr>HVA STØTTER THE ROTARY FOUNDATION</vt:lpstr>
      <vt:lpstr>Hva er egentlig THE ROTARY FOUNDATION</vt:lpstr>
      <vt:lpstr>DET KOSTER Å ADMINISTRERE ET SLIKT STORT FOND</vt:lpstr>
      <vt:lpstr>THE ROTARY GRANT MODEL</vt:lpstr>
      <vt:lpstr>VOCATIONAL TRAINING TEAMS</vt:lpstr>
      <vt:lpstr>FREDSARBEID I ROTARY</vt:lpstr>
      <vt:lpstr>END POLIO NOW</vt:lpstr>
      <vt:lpstr>PowerPoint-presentasjon</vt:lpstr>
      <vt:lpstr>FUNDRAISING – HVORDAN SKAFFE PENGER TIL THE ROTARY FOUNDATION</vt:lpstr>
      <vt:lpstr>PowerPoint-presentasjon</vt:lpstr>
      <vt:lpstr>KVALIFISERING – RETT TIL Å SØKE STØTTE FRA TRF</vt:lpstr>
      <vt:lpstr>REGELVERKET</vt:lpstr>
      <vt:lpstr>PowerPoint-presentasjon</vt:lpstr>
      <vt:lpstr>PAUL HARRIS FELLOW</vt:lpstr>
      <vt:lpstr>NOEN FÅ ORD TIL SIST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Trygve Danielsen</cp:lastModifiedBy>
  <cp:revision>641</cp:revision>
  <cp:lastPrinted>2013-04-11T19:55:04Z</cp:lastPrinted>
  <dcterms:created xsi:type="dcterms:W3CDTF">2010-04-16T20:11:30Z</dcterms:created>
  <dcterms:modified xsi:type="dcterms:W3CDTF">2017-09-27T11:32:27Z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Bob Kiolbassa</vt:lpwstr>
  </property>
  <property fmtid="{D5CDD505-2E9C-101B-9397-08002B2CF9AE}" pid="3" name="WhenToUse">
    <vt:lpwstr>Powerpoint template using the new brand guidelines. This presentation has a cloud gray background on the cover and white background on other slides.</vt:lpwstr>
  </property>
  <property fmtid="{D5CDD505-2E9C-101B-9397-08002B2CF9AE}" pid="4" name="Description0">
    <vt:lpwstr>Powerpoint template using the new brand guidelines. This presentation has a cloud gray background on the cover and white background on other slides.</vt:lpwstr>
  </property>
  <property fmtid="{D5CDD505-2E9C-101B-9397-08002B2CF9AE}" pid="5" name="Status">
    <vt:lpwstr>In Review</vt:lpwstr>
  </property>
</Properties>
</file>