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9" r:id="rId7"/>
    <p:sldId id="268" r:id="rId8"/>
    <p:sldId id="270" r:id="rId9"/>
    <p:sldId id="265" r:id="rId10"/>
    <p:sldId id="267" r:id="rId11"/>
    <p:sldId id="271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B0E5BD-70AB-4D91-B712-514E57DAF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705DC73-8139-4877-B661-66A18E8F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CF9DEF0-13C8-44CD-9B7F-E644D840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68E1-3AD7-407F-A970-761816C7263F}" type="datetimeFigureOut">
              <a:rPr lang="nb-NO" smtClean="0"/>
              <a:t>06.05.2020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60D68E-EEA2-494D-B159-D1BC99F4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B7E748-4B9B-4109-BF1D-5C46AFF2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42C3-94CB-449A-BD24-D03E05C307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652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17E8F8-C1BD-43D6-99FE-52417D7B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8E93BD4-8226-43E1-BEB3-69A4B21C8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E617F2-34D1-4EF7-AA8F-076678AF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68E1-3AD7-407F-A970-761816C7263F}" type="datetimeFigureOut">
              <a:rPr lang="nb-NO" smtClean="0"/>
              <a:t>06.05.2020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AA13F-7223-42F6-83C7-CE044BA0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D0C1E6B-34CC-45C3-9112-B589FA73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42C3-94CB-449A-BD24-D03E05C307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61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1964002-7779-466A-9BEF-E6760F36D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9709DE6-3600-44A9-AADC-886DC13F1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F865AC-55B8-4918-B67E-D8869E3D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68E1-3AD7-407F-A970-761816C7263F}" type="datetimeFigureOut">
              <a:rPr lang="nb-NO" smtClean="0"/>
              <a:t>06.05.2020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A437E3-F4C9-4DAB-BD9D-C4FEB464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7FD942-F995-41DA-BB55-C10290D3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42C3-94CB-449A-BD24-D03E05C307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78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F6AE1C-11DA-48BA-B3A8-8DE30F57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85478-88D2-40C2-8F6C-54F526060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9EBF80-8BC6-44B5-B1DF-B77D6B0E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68E1-3AD7-407F-A970-761816C7263F}" type="datetimeFigureOut">
              <a:rPr lang="nb-NO" smtClean="0"/>
              <a:t>06.05.2020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D50A78-1BA6-4D78-853E-70775C24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01ABBC-7F64-4071-908F-B2035537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42C3-94CB-449A-BD24-D03E05C307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15096B-F727-4727-9C57-A87A2CC4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8E1AAF-D3E3-4C1B-B49F-9072DE6A6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35A589-AA9F-4929-B5A3-F0301ACE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68E1-3AD7-407F-A970-761816C7263F}" type="datetimeFigureOut">
              <a:rPr lang="nb-NO" smtClean="0"/>
              <a:t>06.05.2020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D7BAB3-8A46-417E-AA30-4E6C8047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FDDEACA-464F-4711-81E2-3971FBD8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42C3-94CB-449A-BD24-D03E05C307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419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9361AD-3AC8-40E3-B652-E05688B8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F263AE-F0DD-4193-A91E-27734DCBF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00941F4-6608-4DA4-8FC0-C5C0FD58F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046AAEE-CCEA-4A2D-AD59-0648BC06D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68E1-3AD7-407F-A970-761816C7263F}" type="datetimeFigureOut">
              <a:rPr lang="nb-NO" smtClean="0"/>
              <a:t>06.05.2020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75C5E7F-58D0-422E-B6A9-67A5FD4A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2264DA6-3D2B-4C75-97EF-04EE8E3C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42C3-94CB-449A-BD24-D03E05C307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835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1E9452-EA27-4ADD-81D0-B2B9651D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507EB1-C85B-4582-BF33-0913C9502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7B9C79D-D0E5-4417-BBA6-6191B7E9F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B6C8954-22A4-4022-91E5-955F611C4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1F45AA-1C66-4E38-A2FF-C47D4A0B8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6DBE837-9E23-491E-8C9C-2EFCFEBD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68E1-3AD7-407F-A970-761816C7263F}" type="datetimeFigureOut">
              <a:rPr lang="nb-NO" smtClean="0"/>
              <a:t>06.05.2020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3D02C50-7A4B-43DF-B890-D4C767BE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B5ED374-E85E-46E0-AC31-FFFB45DA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42C3-94CB-449A-BD24-D03E05C307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54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AB16B8-C859-4D3E-A880-6B58ECC8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273EAC-9B7F-4C1C-AB59-92BB33AB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68E1-3AD7-407F-A970-761816C7263F}" type="datetimeFigureOut">
              <a:rPr lang="nb-NO" smtClean="0"/>
              <a:t>06.05.2020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C473E4-307A-4FD1-9995-5D011133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24113ED-7166-4D67-B799-9AA159FF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42C3-94CB-449A-BD24-D03E05C307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425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9CFA350-FE71-41BF-A0C6-E9B31233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68E1-3AD7-407F-A970-761816C7263F}" type="datetimeFigureOut">
              <a:rPr lang="nb-NO" smtClean="0"/>
              <a:t>06.05.2020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6D61C37-3CFF-4D1E-A3D6-84DC9245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9F8FC6-CE6C-4DAB-BFE4-C2FB36CB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42C3-94CB-449A-BD24-D03E05C307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47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54E2E4-3054-4F4B-A158-3C9E5AA2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3D0BEA-B96B-4D39-9054-939F6A64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4E85B00-3F6F-4E34-9241-0B1EEACBA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8D0F31-7E93-492E-ABF2-E78ECC76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68E1-3AD7-407F-A970-761816C7263F}" type="datetimeFigureOut">
              <a:rPr lang="nb-NO" smtClean="0"/>
              <a:t>06.05.2020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4A60A26-0FB1-4BF6-9C9E-D334A051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29A9DC-7E03-40AE-A05F-767D850D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42C3-94CB-449A-BD24-D03E05C307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202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B1400E-8C1C-48B8-9147-840924C8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E08E559-6165-4B48-8925-C01E91159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0BACE81-9A43-4F18-A764-09E007DA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59D2EC6-B120-48FA-9583-E7E145F8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68E1-3AD7-407F-A970-761816C7263F}" type="datetimeFigureOut">
              <a:rPr lang="nb-NO" smtClean="0"/>
              <a:t>06.05.2020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C608C8E-63EC-4E02-8658-544EF46A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1A39056-A940-497E-9BD5-6F171115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42C3-94CB-449A-BD24-D03E05C307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072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FAF027-7752-47A4-81AA-14C1397E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AEE1AE-2F64-4847-B2B6-EBA3FC201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04ED45-9273-4354-AD9D-3D1D410B0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768E1-3AD7-407F-A970-761816C7263F}" type="datetimeFigureOut">
              <a:rPr lang="nb-NO" smtClean="0"/>
              <a:t>06.05.2020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601A49-95A8-483C-A30F-2CB2BE4D3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148C68-2D63-4B2F-B10B-A6B107DCE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42C3-94CB-449A-BD24-D03E05C307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5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jorgmanum.andersson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4DEA32D-DC21-471A-97C9-7A43FF59A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B1990EA-CE0D-4BFA-B613-9545593C3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9" y="363725"/>
            <a:ext cx="4872309" cy="172745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1902028-006A-4EC0-971B-FBC5995C0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6490" y="2440041"/>
            <a:ext cx="2675638" cy="1977924"/>
          </a:xfrm>
          <a:prstGeom prst="rect">
            <a:avLst/>
          </a:prstGeom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7695D806-0BD6-41DF-81C3-D8C135B40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5351B1B0-ABAE-4DCC-9C3E-ACDF4485F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4C5C5F-7E3E-49B3-AFE9-7F5DB1502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600325"/>
            <a:ext cx="4948428" cy="3204730"/>
          </a:xfrm>
        </p:spPr>
        <p:txBody>
          <a:bodyPr anchor="t">
            <a:normAutofit fontScale="90000"/>
          </a:bodyPr>
          <a:lstStyle/>
          <a:p>
            <a:pPr algn="l"/>
            <a:r>
              <a:rPr lang="nb-NO" sz="3400" dirty="0"/>
              <a:t>«Kick-</a:t>
            </a:r>
            <a:r>
              <a:rPr lang="nb-NO" sz="3400" dirty="0" err="1"/>
              <a:t>off</a:t>
            </a:r>
            <a:r>
              <a:rPr lang="nb-NO" sz="3400" dirty="0"/>
              <a:t>» seminar 6.mai 2020</a:t>
            </a:r>
            <a:br>
              <a:rPr lang="nb-NO" sz="3400" dirty="0"/>
            </a:br>
            <a:br>
              <a:rPr lang="nb-NO" sz="3400" dirty="0"/>
            </a:br>
            <a:r>
              <a:rPr lang="nb-NO" sz="3400" dirty="0"/>
              <a:t>Bekjempelse av polio:</a:t>
            </a:r>
            <a:br>
              <a:rPr lang="nb-NO" sz="3400" dirty="0"/>
            </a:br>
            <a:r>
              <a:rPr lang="nb-NO" sz="3400" dirty="0"/>
              <a:t>«THE LAST MILE»</a:t>
            </a:r>
            <a:br>
              <a:rPr lang="nb-NO" sz="3400" dirty="0"/>
            </a:br>
            <a:r>
              <a:rPr lang="nb-NO" sz="3400" dirty="0"/>
              <a:t>v/ PDG , EPNC Bjørg </a:t>
            </a:r>
            <a:r>
              <a:rPr lang="nb-NO" sz="3400" dirty="0" err="1"/>
              <a:t>Månum</a:t>
            </a:r>
            <a:r>
              <a:rPr lang="nb-NO" sz="3400" dirty="0"/>
              <a:t> Andersson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F4DCF4-E070-412E-B3B2-5AEF9698A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endParaRPr lang="nb-NO" sz="2000"/>
          </a:p>
          <a:p>
            <a:pPr algn="l"/>
            <a:endParaRPr lang="nb-NO" sz="2000"/>
          </a:p>
          <a:p>
            <a:pPr algn="l"/>
            <a:endParaRPr lang="nb-NO" sz="2000"/>
          </a:p>
          <a:p>
            <a:pPr algn="l"/>
            <a:endParaRPr lang="nb-NO" sz="2000"/>
          </a:p>
          <a:p>
            <a:pPr algn="l"/>
            <a:endParaRPr lang="nb-NO" sz="2000"/>
          </a:p>
          <a:p>
            <a:pPr algn="l"/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1770935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507DB0-1A7D-47D9-ADD4-FE4CE601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/>
          <a:lstStyle/>
          <a:p>
            <a:r>
              <a:rPr lang="nb-NO" b="1" dirty="0"/>
              <a:t> «THE LAST MILE»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0BFBAF-B497-438C-8059-BFDF3F76B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8473"/>
            <a:ext cx="11116733" cy="5569527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* Vi vet ikke når, men </a:t>
            </a:r>
            <a:r>
              <a:rPr lang="nb-NO"/>
              <a:t>vi vil </a:t>
            </a:r>
            <a:r>
              <a:rPr lang="nb-NO" dirty="0"/>
              <a:t>utrydde polio i verden.</a:t>
            </a:r>
          </a:p>
          <a:p>
            <a:r>
              <a:rPr lang="nb-NO" dirty="0"/>
              <a:t>Vi vet ikke når det siste barnet vil bli smittet, men vi skal skaffe nok vaksiner slik at polio blir utryddet.</a:t>
            </a:r>
          </a:p>
          <a:p>
            <a:r>
              <a:rPr lang="nb-NO" b="1" dirty="0">
                <a:solidFill>
                  <a:srgbClr val="FF0000"/>
                </a:solidFill>
              </a:rPr>
              <a:t>Bill Gates 19. nov. 2019 i </a:t>
            </a:r>
            <a:r>
              <a:rPr lang="nb-NO" b="1" dirty="0" err="1">
                <a:solidFill>
                  <a:srgbClr val="FF0000"/>
                </a:solidFill>
              </a:rPr>
              <a:t>Abi</a:t>
            </a:r>
            <a:r>
              <a:rPr lang="nb-NO" b="1" dirty="0">
                <a:solidFill>
                  <a:srgbClr val="FF0000"/>
                </a:solidFill>
              </a:rPr>
              <a:t> Dhabi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/>
              <a:t>takket </a:t>
            </a:r>
            <a:r>
              <a:rPr lang="nb-NO" dirty="0" err="1"/>
              <a:t>Rotary</a:t>
            </a:r>
            <a:r>
              <a:rPr lang="nb-NO" dirty="0"/>
              <a:t> for sin internasjonale fund-</a:t>
            </a:r>
            <a:r>
              <a:rPr lang="nb-NO" dirty="0" err="1"/>
              <a:t>raising</a:t>
            </a:r>
            <a:r>
              <a:rPr lang="nb-NO" dirty="0"/>
              <a:t>. Han understreket i sin tale: « </a:t>
            </a:r>
            <a:r>
              <a:rPr lang="nb-NO" b="1" dirty="0"/>
              <a:t>I de fleste land har </a:t>
            </a:r>
            <a:r>
              <a:rPr lang="nb-NO" b="1" dirty="0" err="1"/>
              <a:t>Rotary</a:t>
            </a:r>
            <a:r>
              <a:rPr lang="nb-NO" b="1" dirty="0"/>
              <a:t> medlemmer som har stått løpet helt tilbake til 1988. Rotarianere i India, Pakistan, Australia, Canada, USA og UK osv. har vært aktive i å skrive og følge opp politiske ledere og myndighetene i kampen for en poliofri verden». Bill Gates har love å bistå </a:t>
            </a:r>
            <a:r>
              <a:rPr lang="nb-NO" b="1" dirty="0" err="1"/>
              <a:t>Rotary</a:t>
            </a:r>
            <a:r>
              <a:rPr lang="nb-NO" b="1" dirty="0"/>
              <a:t> til vi er i mål!</a:t>
            </a:r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  Det tok lenger tid enn vi trodde. </a:t>
            </a:r>
            <a:r>
              <a:rPr lang="nb-NO" b="1" dirty="0" err="1">
                <a:solidFill>
                  <a:srgbClr val="FF0000"/>
                </a:solidFill>
              </a:rPr>
              <a:t>Rotary</a:t>
            </a:r>
            <a:r>
              <a:rPr lang="nb-NO" b="1" dirty="0">
                <a:solidFill>
                  <a:srgbClr val="FF0000"/>
                </a:solidFill>
              </a:rPr>
              <a:t> står løpet ut!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EB88498-2A09-46BC-9580-8391D6E59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114946"/>
            <a:ext cx="2095792" cy="74305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6FFD85C-9C82-4839-82F2-32CAF4B8E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24" y="5364862"/>
            <a:ext cx="1057423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0AA0F1-C84F-4913-BB5F-6845DA1E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Velkommen til å ta kontakt med meg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B6F7AA-18D8-40B5-A688-8E53546CB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Navn:</a:t>
            </a:r>
          </a:p>
          <a:p>
            <a:r>
              <a:rPr lang="nb-NO" dirty="0"/>
              <a:t>Bjørg </a:t>
            </a:r>
            <a:r>
              <a:rPr lang="nb-NO" dirty="0" err="1"/>
              <a:t>Månum</a:t>
            </a:r>
            <a:r>
              <a:rPr lang="nb-NO" dirty="0"/>
              <a:t> Andersson</a:t>
            </a:r>
          </a:p>
          <a:p>
            <a:r>
              <a:rPr lang="nb-NO" dirty="0"/>
              <a:t>E-post: </a:t>
            </a:r>
            <a:r>
              <a:rPr lang="nb-NO" dirty="0">
                <a:hlinkClick r:id="rId2"/>
              </a:rPr>
              <a:t>bjorgmanum.andersson@gmail.com</a:t>
            </a:r>
            <a:r>
              <a:rPr lang="nb-NO" dirty="0"/>
              <a:t>;</a:t>
            </a:r>
          </a:p>
          <a:p>
            <a:r>
              <a:rPr lang="nb-NO" dirty="0"/>
              <a:t>Tlf. Mobil: 908 55025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CC8D867-E384-4F85-80BC-B7DF83817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59" y="5107946"/>
            <a:ext cx="2095792" cy="74305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5BCA3CD-2CDB-4708-8CA6-E5C90814C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37" y="1996994"/>
            <a:ext cx="2743200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7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3E96D8-22B1-4B0C-86CE-BE4CC416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b="1" dirty="0"/>
              <a:t>Status pr. mai 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844218-9122-4600-A0EF-9CC8A92CD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436"/>
            <a:ext cx="10515600" cy="5375563"/>
          </a:xfrm>
        </p:spPr>
        <p:txBody>
          <a:bodyPr>
            <a:normAutofit/>
          </a:bodyPr>
          <a:lstStyle/>
          <a:p>
            <a:r>
              <a:rPr lang="nb-NO" dirty="0"/>
              <a:t>Polio er utryddet i 125 land siden 1988. 99,8 % i mål.</a:t>
            </a:r>
          </a:p>
          <a:p>
            <a:r>
              <a:rPr lang="nb-NO" dirty="0"/>
              <a:t>Polio er utryddet i 5 av 6 verdensdeler.</a:t>
            </a:r>
          </a:p>
          <a:p>
            <a:r>
              <a:rPr lang="nb-NO" dirty="0"/>
              <a:t>Det er investert ca. 30 mrd. </a:t>
            </a:r>
            <a:r>
              <a:rPr lang="nb-NO" dirty="0" err="1"/>
              <a:t>usd</a:t>
            </a:r>
            <a:r>
              <a:rPr lang="nb-NO" dirty="0"/>
              <a:t>. siden 1988.</a:t>
            </a:r>
          </a:p>
          <a:p>
            <a:r>
              <a:rPr lang="nb-NO" dirty="0"/>
              <a:t>Poliovirus WPV 2 ble utryddet i 2015og WPV 3 i 2019.</a:t>
            </a:r>
          </a:p>
          <a:p>
            <a:r>
              <a:rPr lang="nb-NO" b="1" dirty="0">
                <a:solidFill>
                  <a:srgbClr val="FF0000"/>
                </a:solidFill>
              </a:rPr>
              <a:t>2 land har fortsatt Wild Polio Virus 1 pr. mai 2020: </a:t>
            </a:r>
            <a:r>
              <a:rPr lang="nb-NO" b="1" dirty="0"/>
              <a:t>56 </a:t>
            </a:r>
            <a:r>
              <a:rPr lang="nb-NO" b="1" dirty="0">
                <a:solidFill>
                  <a:srgbClr val="FF0000"/>
                </a:solidFill>
              </a:rPr>
              <a:t>tilfeller.</a:t>
            </a:r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   Afghanistan </a:t>
            </a:r>
            <a:r>
              <a:rPr lang="nb-NO" b="1" dirty="0"/>
              <a:t>11</a:t>
            </a:r>
            <a:r>
              <a:rPr lang="nb-NO" b="1" dirty="0">
                <a:solidFill>
                  <a:srgbClr val="FF0000"/>
                </a:solidFill>
              </a:rPr>
              <a:t> tilfeller.                                            </a:t>
            </a:r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   Pakistan </a:t>
            </a:r>
            <a:r>
              <a:rPr lang="nb-NO" b="1" dirty="0"/>
              <a:t>45</a:t>
            </a:r>
            <a:r>
              <a:rPr lang="nb-NO" b="1" dirty="0">
                <a:solidFill>
                  <a:srgbClr val="FF0000"/>
                </a:solidFill>
              </a:rPr>
              <a:t>  tilfeller. </a:t>
            </a:r>
          </a:p>
          <a:p>
            <a:pPr marL="0" indent="0">
              <a:buNone/>
            </a:pPr>
            <a:endParaRPr lang="nb-N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KAMPEN MED Å UTRYDDE POLIO PÅGÅR FOR FULLT!                                                            </a:t>
            </a:r>
          </a:p>
          <a:p>
            <a:pPr marL="0" indent="0">
              <a:buNone/>
            </a:pPr>
            <a:endParaRPr lang="nb-NO" b="1" dirty="0">
              <a:solidFill>
                <a:srgbClr val="FF0000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AD069C5-0CD6-4727-905A-D56EEE335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57638"/>
            <a:ext cx="2095792" cy="74305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F324BCB-121F-4A3A-AD7D-75155243F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04" y="365125"/>
            <a:ext cx="1761067" cy="22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6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2A9B7A-C341-4175-BEBE-DCEB3915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Gode grunner til at vi skal lykkes å nå MÅL: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96ADF9-A435-4BF6-B0ED-A2345A2D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911"/>
            <a:ext cx="10515600" cy="4978400"/>
          </a:xfrm>
        </p:spPr>
        <p:txBody>
          <a:bodyPr/>
          <a:lstStyle/>
          <a:p>
            <a:r>
              <a:rPr lang="nb-NO" dirty="0"/>
              <a:t>2.5. mrd. barn er vaksinert mot polio siden 1985.</a:t>
            </a:r>
          </a:p>
          <a:p>
            <a:r>
              <a:rPr lang="nb-NO" dirty="0"/>
              <a:t>Det er forebygget  1.4 mrd. poliolammelser og avverget 1.5 millioner dødsfall hos barn.</a:t>
            </a:r>
          </a:p>
          <a:p>
            <a:r>
              <a:rPr lang="nb-NO" dirty="0"/>
              <a:t>Viruset smitter aktivt 1-2 uker hos en person.</a:t>
            </a:r>
          </a:p>
          <a:p>
            <a:r>
              <a:rPr lang="nb-NO" dirty="0"/>
              <a:t>Viruset er avhengig av å finne andre mennesker.</a:t>
            </a:r>
          </a:p>
          <a:p>
            <a:r>
              <a:rPr lang="nb-NO" dirty="0"/>
              <a:t>Viruset kan ikke leve lenge uten i et menneske.</a:t>
            </a:r>
          </a:p>
          <a:p>
            <a:r>
              <a:rPr lang="nb-NO" dirty="0"/>
              <a:t>Vaksine og booster vaksine gjør mennesket immun mot viruset.</a:t>
            </a:r>
          </a:p>
          <a:p>
            <a:endParaRPr lang="nb-NO" dirty="0"/>
          </a:p>
          <a:p>
            <a:r>
              <a:rPr lang="nb-NO" dirty="0"/>
              <a:t>                             * Ny vaksine hvert 10 år sikrer befolkningen!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B3436A8-DF41-4184-97F4-6F550EE47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49821"/>
            <a:ext cx="2095792" cy="74305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DC00D00-C869-4F70-8270-C23C81A9F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93829" y="4307596"/>
            <a:ext cx="2632073" cy="173849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3BA564F-9E08-428A-815D-BB94ECEC5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97" y="2982907"/>
            <a:ext cx="1254023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4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318B64-E58E-4519-BE0A-CC4C0052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2317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Veien fremover til en poliofri verden:</a:t>
            </a:r>
            <a:br>
              <a:rPr lang="nb-NO" b="1" dirty="0"/>
            </a:br>
            <a:r>
              <a:rPr lang="nb-NO" b="1" dirty="0"/>
              <a:t>Vi må nå alle barn med vaksine mot 1 WPV!   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98F684-D53B-4AD4-AB4D-8657A2406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1353800" cy="5026200"/>
          </a:xfrm>
        </p:spPr>
        <p:txBody>
          <a:bodyPr>
            <a:normAutofit fontScale="55000" lnSpcReduction="20000"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sz="4400" b="1" dirty="0" err="1">
                <a:solidFill>
                  <a:srgbClr val="FF0000"/>
                </a:solidFill>
              </a:rPr>
              <a:t>GPEIs</a:t>
            </a:r>
            <a:r>
              <a:rPr lang="nb-NO" sz="4400" b="1" dirty="0">
                <a:solidFill>
                  <a:srgbClr val="FF0000"/>
                </a:solidFill>
              </a:rPr>
              <a:t> nye 5 års plan</a:t>
            </a:r>
            <a:r>
              <a:rPr lang="nb-NO" sz="4400" dirty="0"/>
              <a:t>: </a:t>
            </a:r>
            <a:r>
              <a:rPr lang="nb-NO" sz="4400" dirty="0">
                <a:solidFill>
                  <a:schemeClr val="accent1"/>
                </a:solidFill>
              </a:rPr>
              <a:t>«The </a:t>
            </a:r>
            <a:r>
              <a:rPr lang="nb-NO" sz="4400" dirty="0" err="1">
                <a:solidFill>
                  <a:schemeClr val="accent1"/>
                </a:solidFill>
              </a:rPr>
              <a:t>Endgame</a:t>
            </a:r>
            <a:r>
              <a:rPr lang="nb-NO" sz="4400" dirty="0">
                <a:solidFill>
                  <a:schemeClr val="accent1"/>
                </a:solidFill>
              </a:rPr>
              <a:t> </a:t>
            </a:r>
            <a:r>
              <a:rPr lang="nb-NO" sz="4400" dirty="0" err="1">
                <a:solidFill>
                  <a:schemeClr val="accent1"/>
                </a:solidFill>
              </a:rPr>
              <a:t>Strategy</a:t>
            </a:r>
            <a:r>
              <a:rPr lang="nb-NO" sz="4400" dirty="0">
                <a:solidFill>
                  <a:schemeClr val="accent1"/>
                </a:solidFill>
              </a:rPr>
              <a:t> 2019-2023</a:t>
            </a:r>
            <a:r>
              <a:rPr lang="nb-NO" sz="4400" dirty="0"/>
              <a:t>». Pris: ca. 4 mrd. </a:t>
            </a:r>
            <a:r>
              <a:rPr lang="nb-NO" sz="4400" dirty="0" err="1"/>
              <a:t>usd</a:t>
            </a:r>
            <a:r>
              <a:rPr lang="nb-NO" sz="4400" dirty="0"/>
              <a:t>:</a:t>
            </a:r>
          </a:p>
          <a:p>
            <a:pPr marL="0" indent="0">
              <a:buNone/>
            </a:pPr>
            <a:endParaRPr lang="nb-NO" sz="4400" dirty="0"/>
          </a:p>
          <a:p>
            <a:pPr marL="0" indent="0">
              <a:buNone/>
            </a:pPr>
            <a:r>
              <a:rPr lang="nb-NO" sz="4400" dirty="0"/>
              <a:t>  1. Styrke samarbeidet mellom GPEI og GAVI på helseområdet.</a:t>
            </a:r>
          </a:p>
          <a:p>
            <a:pPr marL="0" indent="0">
              <a:buNone/>
            </a:pPr>
            <a:r>
              <a:rPr lang="nb-NO" sz="4400" dirty="0"/>
              <a:t>  2. Vaksinasjon – Øke innsatsen – produsere nok vaksine og gjennomføre kampanjer.</a:t>
            </a:r>
          </a:p>
          <a:p>
            <a:pPr marL="0" indent="0">
              <a:buNone/>
            </a:pPr>
            <a:r>
              <a:rPr lang="nb-NO" sz="4400" dirty="0"/>
              <a:t>  3. Styrke overvåkning i mer enn 40 land som synliggjør helseutfordringer og bl.a. behov </a:t>
            </a:r>
          </a:p>
          <a:p>
            <a:pPr marL="0" indent="0">
              <a:buNone/>
            </a:pPr>
            <a:r>
              <a:rPr lang="nb-NO" sz="4400" dirty="0"/>
              <a:t>      for flere  typer vaksiner som kan gis samtidig med vaksine mot polio. </a:t>
            </a:r>
          </a:p>
          <a:p>
            <a:pPr marL="0" indent="0">
              <a:buNone/>
            </a:pPr>
            <a:r>
              <a:rPr lang="nb-NO" sz="4400" dirty="0"/>
              <a:t>  4. Ha en fortsatt god overvåking og vaksineberedskap  ved laboratorier  som sikrer rask</a:t>
            </a:r>
          </a:p>
          <a:p>
            <a:pPr marL="0" indent="0">
              <a:buNone/>
            </a:pPr>
            <a:r>
              <a:rPr lang="nb-NO" sz="4400" dirty="0"/>
              <a:t>       innsats ved nye utbrudd.        </a:t>
            </a:r>
          </a:p>
          <a:p>
            <a:pPr marL="0" indent="0">
              <a:buNone/>
            </a:pPr>
            <a:r>
              <a:rPr lang="nb-NO" dirty="0"/>
              <a:t>         </a:t>
            </a:r>
          </a:p>
          <a:p>
            <a:pPr marL="0" indent="0">
              <a:buNone/>
            </a:pPr>
            <a:r>
              <a:rPr lang="nb-NO" dirty="0">
                <a:solidFill>
                  <a:schemeClr val="accent4"/>
                </a:solidFill>
              </a:rPr>
              <a:t>                                      </a:t>
            </a:r>
          </a:p>
          <a:p>
            <a:pPr marL="0" indent="0">
              <a:buNone/>
            </a:pPr>
            <a:r>
              <a:rPr lang="nb-NO" sz="3800" b="1" dirty="0">
                <a:solidFill>
                  <a:schemeClr val="accent4"/>
                </a:solidFill>
              </a:rPr>
              <a:t>                                                           POLIO </a:t>
            </a:r>
            <a:r>
              <a:rPr lang="nb-NO" sz="3800" b="1" dirty="0">
                <a:solidFill>
                  <a:schemeClr val="accent1"/>
                </a:solidFill>
              </a:rPr>
              <a:t>GLOBAL</a:t>
            </a:r>
            <a:r>
              <a:rPr lang="nb-NO" sz="3800" b="1" dirty="0"/>
              <a:t> </a:t>
            </a:r>
            <a:r>
              <a:rPr lang="nb-NO" sz="3800" b="1" dirty="0">
                <a:solidFill>
                  <a:schemeClr val="accent4"/>
                </a:solidFill>
              </a:rPr>
              <a:t>ERADICATION</a:t>
            </a:r>
            <a:r>
              <a:rPr lang="nb-NO" sz="3800" b="1" dirty="0"/>
              <a:t> </a:t>
            </a:r>
            <a:r>
              <a:rPr lang="nb-NO" sz="3800" b="1" dirty="0">
                <a:solidFill>
                  <a:schemeClr val="accent1"/>
                </a:solidFill>
              </a:rPr>
              <a:t>INIATIVE</a:t>
            </a:r>
          </a:p>
          <a:p>
            <a:pPr marL="0" indent="0">
              <a:buNone/>
            </a:pPr>
            <a:r>
              <a:rPr lang="nb-NO" sz="3800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</a:t>
            </a:r>
            <a:r>
              <a:rPr lang="nb-NO" sz="3800" b="1" dirty="0">
                <a:solidFill>
                  <a:schemeClr val="accent6">
                    <a:lumMod val="75000"/>
                  </a:schemeClr>
                </a:solidFill>
              </a:rPr>
              <a:t>GAVI, The </a:t>
            </a:r>
            <a:r>
              <a:rPr lang="nb-NO" sz="3800" b="1" dirty="0" err="1">
                <a:solidFill>
                  <a:schemeClr val="accent6">
                    <a:lumMod val="75000"/>
                  </a:schemeClr>
                </a:solidFill>
              </a:rPr>
              <a:t>Vaccine</a:t>
            </a:r>
            <a:r>
              <a:rPr lang="nb-NO" sz="3800" b="1" dirty="0">
                <a:solidFill>
                  <a:schemeClr val="accent6">
                    <a:lumMod val="75000"/>
                  </a:schemeClr>
                </a:solidFill>
              </a:rPr>
              <a:t> Alliance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44D50F7-8849-4475-905A-D9C4AA338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6" y="5916902"/>
            <a:ext cx="2095792" cy="74305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EE20FB9-CF65-4441-AEA7-F497D0F7E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92" y="5364375"/>
            <a:ext cx="1057423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0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644E501-7568-4FB5-BAA3-35084FC42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23" y="-1"/>
            <a:ext cx="9319085" cy="698782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3E29443-A4DD-4D6B-B6C8-9A003D1A8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24" y="6114946"/>
            <a:ext cx="2095792" cy="74305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063A0B3-2E36-4239-B3ED-521F9050F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54" y="4413957"/>
            <a:ext cx="1612446" cy="17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B18D66-A217-4E4D-8E62-6AE116DD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>
                <a:solidFill>
                  <a:srgbClr val="FF0000"/>
                </a:solidFill>
              </a:rPr>
              <a:t>POLIO</a:t>
            </a:r>
            <a:r>
              <a:rPr lang="nb-NO" sz="3600" b="1" dirty="0"/>
              <a:t>: Den glemte sykdommen? Uten vaksine kommer den tilbake! </a:t>
            </a:r>
            <a:br>
              <a:rPr lang="nb-NO" sz="3600" b="1" dirty="0"/>
            </a:br>
            <a:r>
              <a:rPr lang="nb-NO" sz="3600" b="1" dirty="0"/>
              <a:t>Er Covid19 en </a:t>
            </a:r>
            <a:r>
              <a:rPr lang="nb-NO" sz="3600" b="1" dirty="0">
                <a:solidFill>
                  <a:srgbClr val="FF0000"/>
                </a:solidFill>
              </a:rPr>
              <a:t>trussel </a:t>
            </a:r>
            <a:r>
              <a:rPr lang="nb-NO" sz="3600" b="1" dirty="0"/>
              <a:t>for bekjempelse av Polio?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80E1B5D-5EFE-4D23-BC3A-19BB71D49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06" y="2005734"/>
            <a:ext cx="3263503" cy="4351338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2186DF2-9164-4D5B-95AC-396F349E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669887"/>
            <a:ext cx="3577936" cy="335684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DD2FA39-22A6-4582-AB06-54D35CA9A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2005734"/>
            <a:ext cx="2743200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3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F4D341-1606-4BFC-B3D7-D03AB7129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6" y="309706"/>
            <a:ext cx="10515600" cy="1048039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POLIO og COVID 19  -  livsfarlige virus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2F797B-C45B-473D-9919-9B6C2EA5A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5306291"/>
          </a:xfrm>
        </p:spPr>
        <p:txBody>
          <a:bodyPr>
            <a:normAutofit lnSpcReduction="10000"/>
          </a:bodyPr>
          <a:lstStyle/>
          <a:p>
            <a:r>
              <a:rPr lang="nb-NO" dirty="0"/>
              <a:t>Polio og Corona er begge virus og kan utløse en epidemi/pandemi.</a:t>
            </a:r>
          </a:p>
          <a:p>
            <a:r>
              <a:rPr lang="nb-NO" dirty="0"/>
              <a:t>Polio og Corona smitter bare mellom mennesker via munn, nese, tarmsystem. (Nærkontakt).</a:t>
            </a:r>
          </a:p>
          <a:p>
            <a:r>
              <a:rPr lang="nb-NO" dirty="0"/>
              <a:t>Polio og Corona er begge livstruende. Polio angriper nervesystemet i kroppen og gir lammelser i ca. 1 % av tilfellene. Corona angriper luftveiene/lungene. Begge starter med influensalignende symptomer.</a:t>
            </a:r>
          </a:p>
          <a:p>
            <a:r>
              <a:rPr lang="nb-NO" dirty="0"/>
              <a:t>Polio angriper barn og 1 barn kan smitte inntil 200 andre.</a:t>
            </a:r>
          </a:p>
          <a:p>
            <a:r>
              <a:rPr lang="nb-NO" dirty="0"/>
              <a:t>Corona er mindre farlig for barn, men svært farlig for eldre med underliggende sykdommer som hjerte/kar, cancer, diabetes. </a:t>
            </a:r>
          </a:p>
          <a:p>
            <a:r>
              <a:rPr lang="nb-NO" dirty="0"/>
              <a:t>Polio kan ikke behandles, bare symptomene. Vaksine er eneste som virker.</a:t>
            </a:r>
          </a:p>
          <a:p>
            <a:r>
              <a:rPr lang="nb-NO" dirty="0"/>
              <a:t>Corona er svært smittsom og vanskelig å behandle. Finnes ikke vaksine ennå. Mennesker isoleres for å redusere smitten.</a:t>
            </a:r>
          </a:p>
        </p:txBody>
      </p:sp>
    </p:spTree>
    <p:extLst>
      <p:ext uri="{BB962C8B-B14F-4D97-AF65-F5344CB8AC3E}">
        <p14:creationId xmlns:p14="http://schemas.microsoft.com/office/powerpoint/2010/main" val="420105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7CA904-44D1-40E8-92A8-B035E7C3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135"/>
            <a:ext cx="10515600" cy="1200874"/>
          </a:xfrm>
        </p:spPr>
        <p:txBody>
          <a:bodyPr>
            <a:normAutofit/>
          </a:bodyPr>
          <a:lstStyle/>
          <a:p>
            <a:r>
              <a:rPr lang="nb-NO" sz="4000" b="1" dirty="0"/>
              <a:t>ROTARY og Covid19 </a:t>
            </a:r>
            <a:r>
              <a:rPr lang="nb-NO" sz="4000" b="1" dirty="0">
                <a:solidFill>
                  <a:srgbClr val="FF0000"/>
                </a:solidFill>
              </a:rPr>
              <a:t>– ROTARY og End </a:t>
            </a:r>
            <a:r>
              <a:rPr lang="nb-NO" sz="4000" b="1" dirty="0" err="1">
                <a:solidFill>
                  <a:srgbClr val="FF0000"/>
                </a:solidFill>
              </a:rPr>
              <a:t>PolioNow</a:t>
            </a:r>
            <a:r>
              <a:rPr lang="nb-NO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031A0D-EA81-4878-8F48-CE6303C8E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2186"/>
          </a:xfrm>
        </p:spPr>
        <p:txBody>
          <a:bodyPr>
            <a:normAutofit/>
          </a:bodyPr>
          <a:lstStyle/>
          <a:p>
            <a:r>
              <a:rPr lang="nb-NO" dirty="0"/>
              <a:t>Risiko for at mange barn går glipp av vaksine mot polio under COVID 19 pandemien? – </a:t>
            </a:r>
            <a:r>
              <a:rPr lang="nb-NO" b="1" dirty="0"/>
              <a:t>Ikke stopp</a:t>
            </a:r>
            <a:r>
              <a:rPr lang="nb-NO" dirty="0"/>
              <a:t>:  </a:t>
            </a:r>
          </a:p>
          <a:p>
            <a:r>
              <a:rPr lang="nb-NO" dirty="0"/>
              <a:t>WHO forsetter vaksinasjonsprogrammet for å utrydde polio så snart det er trygt. De følger opp i 60 land med kampanjer på ulike tidspunkt i året. Eks. Nasjonale myndigheter vaksinerte 17-21. februar 40 mill. barn i alle provinsene i Pakistan og 1.6 mill. barn ved grenseoverganger mot polio.</a:t>
            </a:r>
          </a:p>
          <a:p>
            <a:r>
              <a:rPr lang="nb-NO" dirty="0" err="1"/>
              <a:t>Rotary</a:t>
            </a:r>
            <a:r>
              <a:rPr lang="nb-NO" dirty="0"/>
              <a:t> bruker nå all sin kunnskap og frivillige i forebyggende arbeide under pandemien med helseovervåking av personer i karantene, skaffer smittevernutstyr, deler dataprogrammer, laboratorietesting,  mm.  Global Polio </a:t>
            </a:r>
            <a:r>
              <a:rPr lang="nb-NO" dirty="0" err="1"/>
              <a:t>Eradication</a:t>
            </a:r>
            <a:r>
              <a:rPr lang="nb-NO" dirty="0"/>
              <a:t> (GPEI)koordinerer innsatsen.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9D95DA5-7539-469F-99E1-EB795785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559" y="230189"/>
            <a:ext cx="1307940" cy="14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0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DF3BAC-38C4-4D29-A4D6-932AE2B4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8" y="398992"/>
            <a:ext cx="10515600" cy="1325563"/>
          </a:xfrm>
        </p:spPr>
        <p:txBody>
          <a:bodyPr/>
          <a:lstStyle/>
          <a:p>
            <a:r>
              <a:rPr lang="nb-NO" b="1" dirty="0" err="1"/>
              <a:t>Rotary</a:t>
            </a:r>
            <a:r>
              <a:rPr lang="nb-NO" b="1" dirty="0"/>
              <a:t> MÅ skaffe 50 millioner dollar hvert år</a:t>
            </a:r>
            <a:r>
              <a:rPr lang="nb-NO" dirty="0"/>
              <a:t>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30C86F-505A-466B-BBF8-340E4D6DD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8" y="1724555"/>
            <a:ext cx="10515600" cy="4999128"/>
          </a:xfrm>
        </p:spPr>
        <p:txBody>
          <a:bodyPr/>
          <a:lstStyle/>
          <a:p>
            <a:pPr marL="0" indent="0">
              <a:buNone/>
            </a:pPr>
            <a:r>
              <a:rPr lang="nb-NO" sz="3600" dirty="0">
                <a:solidFill>
                  <a:srgbClr val="FF0000"/>
                </a:solidFill>
              </a:rPr>
              <a:t>50 millioner </a:t>
            </a:r>
            <a:r>
              <a:rPr lang="nb-NO" sz="3600" dirty="0" err="1">
                <a:solidFill>
                  <a:srgbClr val="FF0000"/>
                </a:solidFill>
              </a:rPr>
              <a:t>usd</a:t>
            </a:r>
            <a:r>
              <a:rPr lang="nb-NO" sz="3600" dirty="0">
                <a:solidFill>
                  <a:srgbClr val="FF0000"/>
                </a:solidFill>
              </a:rPr>
              <a:t>. skaffes gjennom</a:t>
            </a:r>
            <a:r>
              <a:rPr lang="nb-NO" sz="3600" dirty="0"/>
              <a:t>:</a:t>
            </a:r>
          </a:p>
          <a:p>
            <a:pPr marL="0" indent="0">
              <a:buNone/>
            </a:pPr>
            <a:r>
              <a:rPr lang="nb-NO" b="1" dirty="0"/>
              <a:t>35 </a:t>
            </a:r>
            <a:r>
              <a:rPr lang="nb-NO" b="1" dirty="0" err="1"/>
              <a:t>mill</a:t>
            </a:r>
            <a:r>
              <a:rPr lang="nb-NO" b="1" dirty="0"/>
              <a:t> </a:t>
            </a:r>
            <a:r>
              <a:rPr lang="nb-NO" b="1" dirty="0" err="1"/>
              <a:t>usd</a:t>
            </a:r>
            <a:r>
              <a:rPr lang="nb-NO" b="1" dirty="0"/>
              <a:t>. Cash ( 1 500 dollar pr. klubb, </a:t>
            </a:r>
            <a:r>
              <a:rPr lang="nb-NO" b="1" i="1" dirty="0"/>
              <a:t>eller 100 dollar pr. medlem</a:t>
            </a:r>
            <a:r>
              <a:rPr lang="nb-NO" dirty="0"/>
              <a:t>).</a:t>
            </a:r>
          </a:p>
          <a:p>
            <a:pPr marL="0" indent="0">
              <a:buNone/>
            </a:pPr>
            <a:r>
              <a:rPr lang="nb-NO" dirty="0"/>
              <a:t>10 </a:t>
            </a:r>
            <a:r>
              <a:rPr lang="nb-NO" dirty="0" err="1"/>
              <a:t>mill</a:t>
            </a:r>
            <a:r>
              <a:rPr lang="nb-NO" dirty="0"/>
              <a:t> </a:t>
            </a:r>
            <a:r>
              <a:rPr lang="nb-NO" dirty="0" err="1"/>
              <a:t>usd</a:t>
            </a:r>
            <a:r>
              <a:rPr lang="nb-NO" dirty="0"/>
              <a:t>. DDF ( Minst 20 % DDF midler pr. distrikt).</a:t>
            </a:r>
          </a:p>
          <a:p>
            <a:pPr marL="0" indent="0">
              <a:buNone/>
            </a:pPr>
            <a:r>
              <a:rPr lang="nb-NO" dirty="0"/>
              <a:t>World Fund Match 1:1                                             </a:t>
            </a:r>
            <a:r>
              <a:rPr lang="nb-NO" b="1" dirty="0"/>
              <a:t>Bill Gates match 2:1</a:t>
            </a:r>
          </a:p>
          <a:p>
            <a:pPr marL="0" indent="0">
              <a:buNone/>
            </a:pPr>
            <a:r>
              <a:rPr lang="nb-NO" dirty="0"/>
              <a:t>Major Gifts to polio/donorer</a:t>
            </a:r>
          </a:p>
          <a:p>
            <a:pPr marL="0" indent="0">
              <a:buNone/>
            </a:pPr>
            <a:r>
              <a:rPr lang="nb-NO" b="1" dirty="0"/>
              <a:t>Verdens polio dag 24. oktober. (UKE 43)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294DFAA-4F0A-44C2-882A-444561E18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5" y="5906506"/>
            <a:ext cx="2095792" cy="74305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ACA16DC-BDA3-4A06-9923-7BBAF1A69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07" y="5183822"/>
            <a:ext cx="1057423" cy="143995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10E3272-A962-4314-BDAD-05BB70F04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15" y="3904972"/>
            <a:ext cx="3104073" cy="23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32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874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«Kick-off» seminar 6.mai 2020  Bekjempelse av polio: «THE LAST MILE» v/ PDG , EPNC Bjørg Månum Andersson</vt:lpstr>
      <vt:lpstr>Status pr. mai 2020</vt:lpstr>
      <vt:lpstr>Gode grunner til at vi skal lykkes å nå MÅL:</vt:lpstr>
      <vt:lpstr>Veien fremover til en poliofri verden: Vi må nå alle barn med vaksine mot 1 WPV!     </vt:lpstr>
      <vt:lpstr>PowerPoint-presentasjon</vt:lpstr>
      <vt:lpstr>POLIO: Den glemte sykdommen? Uten vaksine kommer den tilbake!  Er Covid19 en trussel for bekjempelse av Polio?</vt:lpstr>
      <vt:lpstr>POLIO og COVID 19  -  livsfarlige virus </vt:lpstr>
      <vt:lpstr>ROTARY og Covid19 – ROTARY og End PolioNow:</vt:lpstr>
      <vt:lpstr>Rotary MÅ skaffe 50 millioner dollar hvert år.</vt:lpstr>
      <vt:lpstr> «THE LAST MILE»</vt:lpstr>
      <vt:lpstr>Velkommen til å ta kontakt med meg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Bekjempelse av polio: «The last mile» v/ PDG , EPNC Bjørg Månum Andersson</dc:title>
  <dc:creator>Bjørg</dc:creator>
  <cp:lastModifiedBy>Bjørg</cp:lastModifiedBy>
  <cp:revision>149</cp:revision>
  <dcterms:created xsi:type="dcterms:W3CDTF">2019-11-21T13:19:12Z</dcterms:created>
  <dcterms:modified xsi:type="dcterms:W3CDTF">2020-05-06T19:17:12Z</dcterms:modified>
</cp:coreProperties>
</file>