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64" r:id="rId3"/>
    <p:sldId id="257" r:id="rId4"/>
    <p:sldId id="363" r:id="rId5"/>
    <p:sldId id="258" r:id="rId6"/>
    <p:sldId id="382" r:id="rId7"/>
    <p:sldId id="376" r:id="rId8"/>
    <p:sldId id="383" r:id="rId9"/>
    <p:sldId id="385" r:id="rId10"/>
    <p:sldId id="388" r:id="rId11"/>
    <p:sldId id="380" r:id="rId12"/>
    <p:sldId id="386" r:id="rId13"/>
    <p:sldId id="387" r:id="rId14"/>
    <p:sldId id="362" r:id="rId15"/>
    <p:sldId id="377" r:id="rId16"/>
    <p:sldId id="353" r:id="rId17"/>
    <p:sldId id="354" r:id="rId18"/>
    <p:sldId id="356" r:id="rId19"/>
    <p:sldId id="358" r:id="rId20"/>
    <p:sldId id="359" r:id="rId21"/>
    <p:sldId id="368" r:id="rId22"/>
    <p:sldId id="369" r:id="rId23"/>
    <p:sldId id="370" r:id="rId24"/>
    <p:sldId id="371" r:id="rId25"/>
    <p:sldId id="372" r:id="rId26"/>
    <p:sldId id="3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2" autoAdjust="0"/>
    <p:restoredTop sz="92772" autoAdjust="0"/>
  </p:normalViewPr>
  <p:slideViewPr>
    <p:cSldViewPr snapToGrid="0">
      <p:cViewPr varScale="1">
        <p:scale>
          <a:sx n="36" d="100"/>
          <a:sy n="36" d="100"/>
        </p:scale>
        <p:origin x="972"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40621-BE1C-43A7-859D-5F43FBE7137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366979D1-3913-4214-9DF7-9977A9C39464}">
      <dgm:prSet phldrT="[Text]" custT="1"/>
      <dgm:spPr/>
      <dgm:t>
        <a:bodyPr/>
        <a:lstStyle/>
        <a:p>
          <a:pPr algn="ctr"/>
          <a:r>
            <a:rPr lang="en-GB" sz="2800" b="1"/>
            <a:t>Interact</a:t>
          </a:r>
          <a:br>
            <a:rPr lang="en-GB" sz="2800" b="1"/>
          </a:br>
          <a:r>
            <a:rPr lang="en-GB" sz="2800" b="1"/>
            <a:t>12-18</a:t>
          </a:r>
        </a:p>
      </dgm:t>
    </dgm:pt>
    <dgm:pt modelId="{072A0960-2860-47F5-A7A3-D492183509B8}" type="parTrans" cxnId="{D81DFFF3-89AA-452A-B3F0-663A1D8DD223}">
      <dgm:prSet/>
      <dgm:spPr/>
      <dgm:t>
        <a:bodyPr/>
        <a:lstStyle/>
        <a:p>
          <a:endParaRPr lang="en-GB"/>
        </a:p>
      </dgm:t>
    </dgm:pt>
    <dgm:pt modelId="{5583E5FF-B662-4109-81F8-43D7BB595ADF}" type="sibTrans" cxnId="{D81DFFF3-89AA-452A-B3F0-663A1D8DD223}">
      <dgm:prSet/>
      <dgm:spPr/>
      <dgm:t>
        <a:bodyPr/>
        <a:lstStyle/>
        <a:p>
          <a:endParaRPr lang="en-GB"/>
        </a:p>
      </dgm:t>
    </dgm:pt>
    <dgm:pt modelId="{C1D6BAC5-A7A4-4F8C-BE00-9D4A96E5BE5F}">
      <dgm:prSet phldrT="[Text]" custT="1"/>
      <dgm:spPr/>
      <dgm:t>
        <a:bodyPr/>
        <a:lstStyle/>
        <a:p>
          <a:pPr algn="ctr"/>
          <a:r>
            <a:rPr lang="en-GB" sz="2800" b="1"/>
            <a:t>Rotaract</a:t>
          </a:r>
          <a:br>
            <a:rPr lang="en-GB" sz="2800" b="1"/>
          </a:br>
          <a:r>
            <a:rPr lang="en-GB" sz="2800" b="1"/>
            <a:t>19-30+</a:t>
          </a:r>
        </a:p>
      </dgm:t>
    </dgm:pt>
    <dgm:pt modelId="{894BEE02-0388-40B0-A918-7B08AC1A419F}" type="parTrans" cxnId="{804A70AB-2D6B-47C6-883F-2368EFA9128B}">
      <dgm:prSet/>
      <dgm:spPr/>
      <dgm:t>
        <a:bodyPr/>
        <a:lstStyle/>
        <a:p>
          <a:endParaRPr lang="en-GB"/>
        </a:p>
      </dgm:t>
    </dgm:pt>
    <dgm:pt modelId="{4E64606F-7376-47DC-B1A0-FC08E055E2AC}" type="sibTrans" cxnId="{804A70AB-2D6B-47C6-883F-2368EFA9128B}">
      <dgm:prSet/>
      <dgm:spPr/>
      <dgm:t>
        <a:bodyPr/>
        <a:lstStyle/>
        <a:p>
          <a:endParaRPr lang="en-GB"/>
        </a:p>
      </dgm:t>
    </dgm:pt>
    <dgm:pt modelId="{288CAC71-430F-49AE-B763-1B54D924252E}">
      <dgm:prSet phldrT="[Text]" custT="1"/>
      <dgm:spPr/>
      <dgm:t>
        <a:bodyPr/>
        <a:lstStyle/>
        <a:p>
          <a:pPr algn="ctr"/>
          <a:r>
            <a:rPr lang="en-GB" sz="2800" b="1"/>
            <a:t>Rotary</a:t>
          </a:r>
          <a:br>
            <a:rPr lang="en-GB" sz="2800" b="1"/>
          </a:br>
          <a:r>
            <a:rPr lang="en-GB" sz="2800" b="1"/>
            <a:t>30-100+</a:t>
          </a:r>
        </a:p>
      </dgm:t>
    </dgm:pt>
    <dgm:pt modelId="{E9046971-4662-4B04-895C-4DE8E5118D51}" type="parTrans" cxnId="{54C3B2E2-8A46-433E-A9FB-17FA9388C30E}">
      <dgm:prSet/>
      <dgm:spPr/>
      <dgm:t>
        <a:bodyPr/>
        <a:lstStyle/>
        <a:p>
          <a:endParaRPr lang="en-GB"/>
        </a:p>
      </dgm:t>
    </dgm:pt>
    <dgm:pt modelId="{F3B05EDB-91A1-449D-8ECA-6B8ED0A3546D}" type="sibTrans" cxnId="{54C3B2E2-8A46-433E-A9FB-17FA9388C30E}">
      <dgm:prSet/>
      <dgm:spPr/>
      <dgm:t>
        <a:bodyPr/>
        <a:lstStyle/>
        <a:p>
          <a:endParaRPr lang="en-GB"/>
        </a:p>
      </dgm:t>
    </dgm:pt>
    <dgm:pt modelId="{55CB3F9E-DB11-43CF-A739-715944D62A72}" type="pres">
      <dgm:prSet presAssocID="{48640621-BE1C-43A7-859D-5F43FBE7137E}" presName="arrowDiagram" presStyleCnt="0">
        <dgm:presLayoutVars>
          <dgm:chMax val="5"/>
          <dgm:dir/>
          <dgm:resizeHandles val="exact"/>
        </dgm:presLayoutVars>
      </dgm:prSet>
      <dgm:spPr/>
    </dgm:pt>
    <dgm:pt modelId="{A065B4D5-9BF6-4252-9BDD-95CF30199AED}" type="pres">
      <dgm:prSet presAssocID="{48640621-BE1C-43A7-859D-5F43FBE7137E}" presName="arrow" presStyleLbl="bgShp" presStyleIdx="0" presStyleCnt="1"/>
      <dgm:spPr/>
    </dgm:pt>
    <dgm:pt modelId="{4B2443D5-F5AE-4EE0-A172-474636491F96}" type="pres">
      <dgm:prSet presAssocID="{48640621-BE1C-43A7-859D-5F43FBE7137E}" presName="arrowDiagram3" presStyleCnt="0"/>
      <dgm:spPr/>
    </dgm:pt>
    <dgm:pt modelId="{F472C5AA-D5B4-4C76-BFF9-EE1EA8A8819F}" type="pres">
      <dgm:prSet presAssocID="{366979D1-3913-4214-9DF7-9977A9C39464}" presName="bullet3a" presStyleLbl="node1" presStyleIdx="0" presStyleCnt="3"/>
      <dgm:spPr/>
    </dgm:pt>
    <dgm:pt modelId="{F152BC3B-94F4-4589-A365-2D7056BDD0DD}" type="pres">
      <dgm:prSet presAssocID="{366979D1-3913-4214-9DF7-9977A9C39464}" presName="textBox3a" presStyleLbl="revTx" presStyleIdx="0" presStyleCnt="3">
        <dgm:presLayoutVars>
          <dgm:bulletEnabled val="1"/>
        </dgm:presLayoutVars>
      </dgm:prSet>
      <dgm:spPr/>
    </dgm:pt>
    <dgm:pt modelId="{760299C1-91BE-47C0-B9B2-117D2E27C7AE}" type="pres">
      <dgm:prSet presAssocID="{C1D6BAC5-A7A4-4F8C-BE00-9D4A96E5BE5F}" presName="bullet3b" presStyleLbl="node1" presStyleIdx="1" presStyleCnt="3"/>
      <dgm:spPr/>
    </dgm:pt>
    <dgm:pt modelId="{845C6D87-8D37-4EC9-8303-923896F1872A}" type="pres">
      <dgm:prSet presAssocID="{C1D6BAC5-A7A4-4F8C-BE00-9D4A96E5BE5F}" presName="textBox3b" presStyleLbl="revTx" presStyleIdx="1" presStyleCnt="3">
        <dgm:presLayoutVars>
          <dgm:bulletEnabled val="1"/>
        </dgm:presLayoutVars>
      </dgm:prSet>
      <dgm:spPr/>
    </dgm:pt>
    <dgm:pt modelId="{CB7F8884-2A0E-45CD-AB28-531FEB7D01C2}" type="pres">
      <dgm:prSet presAssocID="{288CAC71-430F-49AE-B763-1B54D924252E}" presName="bullet3c" presStyleLbl="node1" presStyleIdx="2" presStyleCnt="3"/>
      <dgm:spPr/>
    </dgm:pt>
    <dgm:pt modelId="{947B42C5-3725-4779-A521-9520D26DC23C}" type="pres">
      <dgm:prSet presAssocID="{288CAC71-430F-49AE-B763-1B54D924252E}" presName="textBox3c" presStyleLbl="revTx" presStyleIdx="2" presStyleCnt="3" custScaleX="111767">
        <dgm:presLayoutVars>
          <dgm:bulletEnabled val="1"/>
        </dgm:presLayoutVars>
      </dgm:prSet>
      <dgm:spPr/>
    </dgm:pt>
  </dgm:ptLst>
  <dgm:cxnLst>
    <dgm:cxn modelId="{14A71A39-79F9-4CEE-BB82-F8ABDBC2DEF6}" type="presOf" srcId="{48640621-BE1C-43A7-859D-5F43FBE7137E}" destId="{55CB3F9E-DB11-43CF-A739-715944D62A72}" srcOrd="0" destOrd="0" presId="urn:microsoft.com/office/officeart/2005/8/layout/arrow2"/>
    <dgm:cxn modelId="{F523CB8B-00ED-4205-8EC5-B97D36E9E4E3}" type="presOf" srcId="{366979D1-3913-4214-9DF7-9977A9C39464}" destId="{F152BC3B-94F4-4589-A365-2D7056BDD0DD}" srcOrd="0" destOrd="0" presId="urn:microsoft.com/office/officeart/2005/8/layout/arrow2"/>
    <dgm:cxn modelId="{804A70AB-2D6B-47C6-883F-2368EFA9128B}" srcId="{48640621-BE1C-43A7-859D-5F43FBE7137E}" destId="{C1D6BAC5-A7A4-4F8C-BE00-9D4A96E5BE5F}" srcOrd="1" destOrd="0" parTransId="{894BEE02-0388-40B0-A918-7B08AC1A419F}" sibTransId="{4E64606F-7376-47DC-B1A0-FC08E055E2AC}"/>
    <dgm:cxn modelId="{388A75AC-778F-4FEF-A84A-FCB7DE3E0E44}" type="presOf" srcId="{288CAC71-430F-49AE-B763-1B54D924252E}" destId="{947B42C5-3725-4779-A521-9520D26DC23C}" srcOrd="0" destOrd="0" presId="urn:microsoft.com/office/officeart/2005/8/layout/arrow2"/>
    <dgm:cxn modelId="{54C3B2E2-8A46-433E-A9FB-17FA9388C30E}" srcId="{48640621-BE1C-43A7-859D-5F43FBE7137E}" destId="{288CAC71-430F-49AE-B763-1B54D924252E}" srcOrd="2" destOrd="0" parTransId="{E9046971-4662-4B04-895C-4DE8E5118D51}" sibTransId="{F3B05EDB-91A1-449D-8ECA-6B8ED0A3546D}"/>
    <dgm:cxn modelId="{D81DFFF3-89AA-452A-B3F0-663A1D8DD223}" srcId="{48640621-BE1C-43A7-859D-5F43FBE7137E}" destId="{366979D1-3913-4214-9DF7-9977A9C39464}" srcOrd="0" destOrd="0" parTransId="{072A0960-2860-47F5-A7A3-D492183509B8}" sibTransId="{5583E5FF-B662-4109-81F8-43D7BB595ADF}"/>
    <dgm:cxn modelId="{55C396F7-5135-44CD-9975-E8AEE11BAB14}" type="presOf" srcId="{C1D6BAC5-A7A4-4F8C-BE00-9D4A96E5BE5F}" destId="{845C6D87-8D37-4EC9-8303-923896F1872A}" srcOrd="0" destOrd="0" presId="urn:microsoft.com/office/officeart/2005/8/layout/arrow2"/>
    <dgm:cxn modelId="{37D836FC-ABD8-45B1-8FB7-4793C2E1D157}" type="presParOf" srcId="{55CB3F9E-DB11-43CF-A739-715944D62A72}" destId="{A065B4D5-9BF6-4252-9BDD-95CF30199AED}" srcOrd="0" destOrd="0" presId="urn:microsoft.com/office/officeart/2005/8/layout/arrow2"/>
    <dgm:cxn modelId="{38DFF4AB-227D-4B07-A746-13FC40851ACB}" type="presParOf" srcId="{55CB3F9E-DB11-43CF-A739-715944D62A72}" destId="{4B2443D5-F5AE-4EE0-A172-474636491F96}" srcOrd="1" destOrd="0" presId="urn:microsoft.com/office/officeart/2005/8/layout/arrow2"/>
    <dgm:cxn modelId="{DDF75039-16E9-4389-A253-B8F94CBD7971}" type="presParOf" srcId="{4B2443D5-F5AE-4EE0-A172-474636491F96}" destId="{F472C5AA-D5B4-4C76-BFF9-EE1EA8A8819F}" srcOrd="0" destOrd="0" presId="urn:microsoft.com/office/officeart/2005/8/layout/arrow2"/>
    <dgm:cxn modelId="{B6F9A4B1-C227-4FF5-97E0-4C7F85560C42}" type="presParOf" srcId="{4B2443D5-F5AE-4EE0-A172-474636491F96}" destId="{F152BC3B-94F4-4589-A365-2D7056BDD0DD}" srcOrd="1" destOrd="0" presId="urn:microsoft.com/office/officeart/2005/8/layout/arrow2"/>
    <dgm:cxn modelId="{149775A4-072A-46B5-A6DA-8275F4478F20}" type="presParOf" srcId="{4B2443D5-F5AE-4EE0-A172-474636491F96}" destId="{760299C1-91BE-47C0-B9B2-117D2E27C7AE}" srcOrd="2" destOrd="0" presId="urn:microsoft.com/office/officeart/2005/8/layout/arrow2"/>
    <dgm:cxn modelId="{0B7F149C-1861-457E-9FCB-E6D8DE432B79}" type="presParOf" srcId="{4B2443D5-F5AE-4EE0-A172-474636491F96}" destId="{845C6D87-8D37-4EC9-8303-923896F1872A}" srcOrd="3" destOrd="0" presId="urn:microsoft.com/office/officeart/2005/8/layout/arrow2"/>
    <dgm:cxn modelId="{D23AB922-A9A4-40AD-9131-4CC2391B422B}" type="presParOf" srcId="{4B2443D5-F5AE-4EE0-A172-474636491F96}" destId="{CB7F8884-2A0E-45CD-AB28-531FEB7D01C2}" srcOrd="4" destOrd="0" presId="urn:microsoft.com/office/officeart/2005/8/layout/arrow2"/>
    <dgm:cxn modelId="{7E8CD028-AF0E-42CE-8EC2-FDE0941EC83B}" type="presParOf" srcId="{4B2443D5-F5AE-4EE0-A172-474636491F96}" destId="{947B42C5-3725-4779-A521-9520D26DC23C}"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558CA-B3EB-4173-A0CD-22FAB106E071}" type="doc">
      <dgm:prSet loTypeId="urn:microsoft.com/office/officeart/2005/8/layout/pyramid4" loCatId="pyramid" qsTypeId="urn:microsoft.com/office/officeart/2005/8/quickstyle/simple1" qsCatId="simple" csTypeId="urn:microsoft.com/office/officeart/2005/8/colors/accent1_5" csCatId="accent1" phldr="1"/>
      <dgm:spPr/>
      <dgm:t>
        <a:bodyPr/>
        <a:lstStyle/>
        <a:p>
          <a:endParaRPr lang="en-GB"/>
        </a:p>
      </dgm:t>
    </dgm:pt>
    <dgm:pt modelId="{DA5CC2EF-6673-4F8C-BBD4-E04959F6271E}">
      <dgm:prSet phldrT="[Text]"/>
      <dgm:spPr/>
      <dgm:t>
        <a:bodyPr/>
        <a:lstStyle/>
        <a:p>
          <a:r>
            <a:rPr lang="en-GB" b="1"/>
            <a:t>Friendship</a:t>
          </a:r>
        </a:p>
        <a:p>
          <a:r>
            <a:rPr lang="en-GB" b="1"/>
            <a:t>Arenas</a:t>
          </a:r>
        </a:p>
      </dgm:t>
    </dgm:pt>
    <dgm:pt modelId="{F244A8CB-BF97-4ADD-8BE1-86ED4F298183}" type="parTrans" cxnId="{BA1D8AA3-037F-4654-954C-FC58207E1BCE}">
      <dgm:prSet/>
      <dgm:spPr/>
      <dgm:t>
        <a:bodyPr/>
        <a:lstStyle/>
        <a:p>
          <a:endParaRPr lang="en-GB" b="1"/>
        </a:p>
      </dgm:t>
    </dgm:pt>
    <dgm:pt modelId="{3DCC495B-512E-4071-AE01-12B13B4A963F}" type="sibTrans" cxnId="{BA1D8AA3-037F-4654-954C-FC58207E1BCE}">
      <dgm:prSet/>
      <dgm:spPr/>
      <dgm:t>
        <a:bodyPr/>
        <a:lstStyle/>
        <a:p>
          <a:endParaRPr lang="en-GB" b="1"/>
        </a:p>
      </dgm:t>
    </dgm:pt>
    <dgm:pt modelId="{88BCA298-B042-4EE7-BC65-07DC80567311}">
      <dgm:prSet phldrT="[Text]"/>
      <dgm:spPr/>
      <dgm:t>
        <a:bodyPr/>
        <a:lstStyle/>
        <a:p>
          <a:r>
            <a:rPr lang="en-GB" b="1"/>
            <a:t>Humanitarian Arenas</a:t>
          </a:r>
        </a:p>
      </dgm:t>
    </dgm:pt>
    <dgm:pt modelId="{91805A58-82DA-4914-971D-A8E71EE809EE}" type="parTrans" cxnId="{D7DC294C-CE35-4B26-9644-0C8726EA9E83}">
      <dgm:prSet/>
      <dgm:spPr/>
      <dgm:t>
        <a:bodyPr/>
        <a:lstStyle/>
        <a:p>
          <a:endParaRPr lang="en-GB" b="1"/>
        </a:p>
      </dgm:t>
    </dgm:pt>
    <dgm:pt modelId="{200147E4-6541-4258-9D74-6BE8045DA645}" type="sibTrans" cxnId="{D7DC294C-CE35-4B26-9644-0C8726EA9E83}">
      <dgm:prSet/>
      <dgm:spPr/>
      <dgm:t>
        <a:bodyPr/>
        <a:lstStyle/>
        <a:p>
          <a:endParaRPr lang="en-GB" b="1"/>
        </a:p>
      </dgm:t>
    </dgm:pt>
    <dgm:pt modelId="{DAAF7B83-1E45-4AA3-92B0-739B1B5CBA4C}">
      <dgm:prSet phldrT="[Text]"/>
      <dgm:spPr/>
      <dgm:t>
        <a:bodyPr/>
        <a:lstStyle/>
        <a:p>
          <a:r>
            <a:rPr lang="en-GB" b="1"/>
            <a:t>Regular Learning- &amp; Development Arenas</a:t>
          </a:r>
        </a:p>
      </dgm:t>
    </dgm:pt>
    <dgm:pt modelId="{5322DD0E-0141-44DA-BDC4-82E89C231965}" type="parTrans" cxnId="{44792917-FCA2-4692-81E8-EEB649B317FB}">
      <dgm:prSet/>
      <dgm:spPr/>
      <dgm:t>
        <a:bodyPr/>
        <a:lstStyle/>
        <a:p>
          <a:endParaRPr lang="en-GB" b="1"/>
        </a:p>
      </dgm:t>
    </dgm:pt>
    <dgm:pt modelId="{E185D8DF-9E7B-47D2-8D58-CBFDE0985201}" type="sibTrans" cxnId="{44792917-FCA2-4692-81E8-EEB649B317FB}">
      <dgm:prSet/>
      <dgm:spPr/>
      <dgm:t>
        <a:bodyPr/>
        <a:lstStyle/>
        <a:p>
          <a:endParaRPr lang="en-GB" b="1"/>
        </a:p>
      </dgm:t>
    </dgm:pt>
    <dgm:pt modelId="{15567815-8038-4E00-93F7-DF5D2694A456}">
      <dgm:prSet phldrT="[Text]"/>
      <dgm:spPr/>
      <dgm:t>
        <a:bodyPr/>
        <a:lstStyle/>
        <a:p>
          <a:r>
            <a:rPr lang="en-GB" b="1"/>
            <a:t>Networking Arenas</a:t>
          </a:r>
        </a:p>
      </dgm:t>
    </dgm:pt>
    <dgm:pt modelId="{374AF9FA-579B-40C4-86B3-09DAC380D0A4}" type="parTrans" cxnId="{69C95F2B-3943-4AF1-B1B6-3500592FE9D1}">
      <dgm:prSet/>
      <dgm:spPr/>
      <dgm:t>
        <a:bodyPr/>
        <a:lstStyle/>
        <a:p>
          <a:endParaRPr lang="en-GB" b="1"/>
        </a:p>
      </dgm:t>
    </dgm:pt>
    <dgm:pt modelId="{C293DF3A-0426-4A5B-B8B3-86B83AD2C61C}" type="sibTrans" cxnId="{69C95F2B-3943-4AF1-B1B6-3500592FE9D1}">
      <dgm:prSet/>
      <dgm:spPr/>
      <dgm:t>
        <a:bodyPr/>
        <a:lstStyle/>
        <a:p>
          <a:endParaRPr lang="en-GB" b="1"/>
        </a:p>
      </dgm:t>
    </dgm:pt>
    <dgm:pt modelId="{3ED0A679-4FD6-4EAA-B0E8-E96BD7230DEF}" type="pres">
      <dgm:prSet presAssocID="{2D0558CA-B3EB-4173-A0CD-22FAB106E071}" presName="compositeShape" presStyleCnt="0">
        <dgm:presLayoutVars>
          <dgm:chMax val="9"/>
          <dgm:dir/>
          <dgm:resizeHandles val="exact"/>
        </dgm:presLayoutVars>
      </dgm:prSet>
      <dgm:spPr/>
    </dgm:pt>
    <dgm:pt modelId="{EC677A6C-5925-4AFC-9DC8-04C424B557E8}" type="pres">
      <dgm:prSet presAssocID="{2D0558CA-B3EB-4173-A0CD-22FAB106E071}" presName="triangle1" presStyleLbl="node1" presStyleIdx="0" presStyleCnt="4">
        <dgm:presLayoutVars>
          <dgm:bulletEnabled val="1"/>
        </dgm:presLayoutVars>
      </dgm:prSet>
      <dgm:spPr/>
    </dgm:pt>
    <dgm:pt modelId="{BF51AC4F-7F42-4E7E-A3E3-410D30FBE2B4}" type="pres">
      <dgm:prSet presAssocID="{2D0558CA-B3EB-4173-A0CD-22FAB106E071}" presName="triangle2" presStyleLbl="node1" presStyleIdx="1" presStyleCnt="4">
        <dgm:presLayoutVars>
          <dgm:bulletEnabled val="1"/>
        </dgm:presLayoutVars>
      </dgm:prSet>
      <dgm:spPr/>
    </dgm:pt>
    <dgm:pt modelId="{874AB00F-CE23-42B7-8FA3-7770B4A37541}" type="pres">
      <dgm:prSet presAssocID="{2D0558CA-B3EB-4173-A0CD-22FAB106E071}" presName="triangle3" presStyleLbl="node1" presStyleIdx="2" presStyleCnt="4">
        <dgm:presLayoutVars>
          <dgm:bulletEnabled val="1"/>
        </dgm:presLayoutVars>
      </dgm:prSet>
      <dgm:spPr/>
    </dgm:pt>
    <dgm:pt modelId="{430A02A2-E43E-435E-B3CF-AA3E37181BBB}" type="pres">
      <dgm:prSet presAssocID="{2D0558CA-B3EB-4173-A0CD-22FAB106E071}" presName="triangle4" presStyleLbl="node1" presStyleIdx="3" presStyleCnt="4">
        <dgm:presLayoutVars>
          <dgm:bulletEnabled val="1"/>
        </dgm:presLayoutVars>
      </dgm:prSet>
      <dgm:spPr/>
    </dgm:pt>
  </dgm:ptLst>
  <dgm:cxnLst>
    <dgm:cxn modelId="{6E341005-E181-4AD0-9DB1-7D35BB026D22}" type="presOf" srcId="{2D0558CA-B3EB-4173-A0CD-22FAB106E071}" destId="{3ED0A679-4FD6-4EAA-B0E8-E96BD7230DEF}" srcOrd="0" destOrd="0" presId="urn:microsoft.com/office/officeart/2005/8/layout/pyramid4"/>
    <dgm:cxn modelId="{44792917-FCA2-4692-81E8-EEB649B317FB}" srcId="{2D0558CA-B3EB-4173-A0CD-22FAB106E071}" destId="{DAAF7B83-1E45-4AA3-92B0-739B1B5CBA4C}" srcOrd="2" destOrd="0" parTransId="{5322DD0E-0141-44DA-BDC4-82E89C231965}" sibTransId="{E185D8DF-9E7B-47D2-8D58-CBFDE0985201}"/>
    <dgm:cxn modelId="{7A6F1A1A-7A91-45A6-941E-E0E4F64B102D}" type="presOf" srcId="{88BCA298-B042-4EE7-BC65-07DC80567311}" destId="{BF51AC4F-7F42-4E7E-A3E3-410D30FBE2B4}" srcOrd="0" destOrd="0" presId="urn:microsoft.com/office/officeart/2005/8/layout/pyramid4"/>
    <dgm:cxn modelId="{69C95F2B-3943-4AF1-B1B6-3500592FE9D1}" srcId="{2D0558CA-B3EB-4173-A0CD-22FAB106E071}" destId="{15567815-8038-4E00-93F7-DF5D2694A456}" srcOrd="3" destOrd="0" parTransId="{374AF9FA-579B-40C4-86B3-09DAC380D0A4}" sibTransId="{C293DF3A-0426-4A5B-B8B3-86B83AD2C61C}"/>
    <dgm:cxn modelId="{D1DCC24B-3991-4ED5-BD46-7C380A79D4E3}" type="presOf" srcId="{DA5CC2EF-6673-4F8C-BBD4-E04959F6271E}" destId="{EC677A6C-5925-4AFC-9DC8-04C424B557E8}" srcOrd="0" destOrd="0" presId="urn:microsoft.com/office/officeart/2005/8/layout/pyramid4"/>
    <dgm:cxn modelId="{6E2AE34B-E62A-44BB-BF0B-28860B2264F3}" type="presOf" srcId="{DAAF7B83-1E45-4AA3-92B0-739B1B5CBA4C}" destId="{874AB00F-CE23-42B7-8FA3-7770B4A37541}" srcOrd="0" destOrd="0" presId="urn:microsoft.com/office/officeart/2005/8/layout/pyramid4"/>
    <dgm:cxn modelId="{D7DC294C-CE35-4B26-9644-0C8726EA9E83}" srcId="{2D0558CA-B3EB-4173-A0CD-22FAB106E071}" destId="{88BCA298-B042-4EE7-BC65-07DC80567311}" srcOrd="1" destOrd="0" parTransId="{91805A58-82DA-4914-971D-A8E71EE809EE}" sibTransId="{200147E4-6541-4258-9D74-6BE8045DA645}"/>
    <dgm:cxn modelId="{CCAD9B6F-0254-4FE8-BF08-12AE8573C999}" type="presOf" srcId="{15567815-8038-4E00-93F7-DF5D2694A456}" destId="{430A02A2-E43E-435E-B3CF-AA3E37181BBB}" srcOrd="0" destOrd="0" presId="urn:microsoft.com/office/officeart/2005/8/layout/pyramid4"/>
    <dgm:cxn modelId="{BA1D8AA3-037F-4654-954C-FC58207E1BCE}" srcId="{2D0558CA-B3EB-4173-A0CD-22FAB106E071}" destId="{DA5CC2EF-6673-4F8C-BBD4-E04959F6271E}" srcOrd="0" destOrd="0" parTransId="{F244A8CB-BF97-4ADD-8BE1-86ED4F298183}" sibTransId="{3DCC495B-512E-4071-AE01-12B13B4A963F}"/>
    <dgm:cxn modelId="{10E248AF-E00C-475B-8FEC-4E725A96D86C}" type="presParOf" srcId="{3ED0A679-4FD6-4EAA-B0E8-E96BD7230DEF}" destId="{EC677A6C-5925-4AFC-9DC8-04C424B557E8}" srcOrd="0" destOrd="0" presId="urn:microsoft.com/office/officeart/2005/8/layout/pyramid4"/>
    <dgm:cxn modelId="{6988AB24-EA87-430D-A29C-DCE3995B5353}" type="presParOf" srcId="{3ED0A679-4FD6-4EAA-B0E8-E96BD7230DEF}" destId="{BF51AC4F-7F42-4E7E-A3E3-410D30FBE2B4}" srcOrd="1" destOrd="0" presId="urn:microsoft.com/office/officeart/2005/8/layout/pyramid4"/>
    <dgm:cxn modelId="{AA03F790-A431-4362-95D0-AD13426988BA}" type="presParOf" srcId="{3ED0A679-4FD6-4EAA-B0E8-E96BD7230DEF}" destId="{874AB00F-CE23-42B7-8FA3-7770B4A37541}" srcOrd="2" destOrd="0" presId="urn:microsoft.com/office/officeart/2005/8/layout/pyramid4"/>
    <dgm:cxn modelId="{EDDF4279-198C-4EA3-83E4-8A8783F3C230}" type="presParOf" srcId="{3ED0A679-4FD6-4EAA-B0E8-E96BD7230DEF}" destId="{430A02A2-E43E-435E-B3CF-AA3E37181BB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0558CA-B3EB-4173-A0CD-22FAB106E071}" type="doc">
      <dgm:prSet loTypeId="urn:microsoft.com/office/officeart/2005/8/layout/pyramid4" loCatId="pyramid" qsTypeId="urn:microsoft.com/office/officeart/2005/8/quickstyle/simple1" qsCatId="simple" csTypeId="urn:microsoft.com/office/officeart/2005/8/colors/accent4_5" csCatId="accent4" phldr="1"/>
      <dgm:spPr/>
      <dgm:t>
        <a:bodyPr/>
        <a:lstStyle/>
        <a:p>
          <a:endParaRPr lang="en-GB"/>
        </a:p>
      </dgm:t>
    </dgm:pt>
    <dgm:pt modelId="{DA5CC2EF-6673-4F8C-BBD4-E04959F6271E}">
      <dgm:prSet phldrT="[Text]"/>
      <dgm:spPr/>
      <dgm:t>
        <a:bodyPr/>
        <a:lstStyle/>
        <a:p>
          <a:r>
            <a:rPr lang="en-GB" b="1"/>
            <a:t>Friendship</a:t>
          </a:r>
        </a:p>
        <a:p>
          <a:r>
            <a:rPr lang="en-GB" b="1"/>
            <a:t>Arenas</a:t>
          </a:r>
        </a:p>
      </dgm:t>
    </dgm:pt>
    <dgm:pt modelId="{F244A8CB-BF97-4ADD-8BE1-86ED4F298183}" type="parTrans" cxnId="{BA1D8AA3-037F-4654-954C-FC58207E1BCE}">
      <dgm:prSet/>
      <dgm:spPr/>
      <dgm:t>
        <a:bodyPr/>
        <a:lstStyle/>
        <a:p>
          <a:endParaRPr lang="en-GB" b="1"/>
        </a:p>
      </dgm:t>
    </dgm:pt>
    <dgm:pt modelId="{3DCC495B-512E-4071-AE01-12B13B4A963F}" type="sibTrans" cxnId="{BA1D8AA3-037F-4654-954C-FC58207E1BCE}">
      <dgm:prSet/>
      <dgm:spPr/>
      <dgm:t>
        <a:bodyPr/>
        <a:lstStyle/>
        <a:p>
          <a:endParaRPr lang="en-GB" b="1"/>
        </a:p>
      </dgm:t>
    </dgm:pt>
    <dgm:pt modelId="{88BCA298-B042-4EE7-BC65-07DC80567311}">
      <dgm:prSet phldrT="[Text]"/>
      <dgm:spPr/>
      <dgm:t>
        <a:bodyPr/>
        <a:lstStyle/>
        <a:p>
          <a:r>
            <a:rPr lang="en-GB" b="1"/>
            <a:t>Humanitarian Arenas</a:t>
          </a:r>
        </a:p>
      </dgm:t>
    </dgm:pt>
    <dgm:pt modelId="{91805A58-82DA-4914-971D-A8E71EE809EE}" type="parTrans" cxnId="{D7DC294C-CE35-4B26-9644-0C8726EA9E83}">
      <dgm:prSet/>
      <dgm:spPr/>
      <dgm:t>
        <a:bodyPr/>
        <a:lstStyle/>
        <a:p>
          <a:endParaRPr lang="en-GB" b="1"/>
        </a:p>
      </dgm:t>
    </dgm:pt>
    <dgm:pt modelId="{200147E4-6541-4258-9D74-6BE8045DA645}" type="sibTrans" cxnId="{D7DC294C-CE35-4B26-9644-0C8726EA9E83}">
      <dgm:prSet/>
      <dgm:spPr/>
      <dgm:t>
        <a:bodyPr/>
        <a:lstStyle/>
        <a:p>
          <a:endParaRPr lang="en-GB" b="1"/>
        </a:p>
      </dgm:t>
    </dgm:pt>
    <dgm:pt modelId="{DAAF7B83-1E45-4AA3-92B0-739B1B5CBA4C}">
      <dgm:prSet phldrT="[Text]"/>
      <dgm:spPr>
        <a:solidFill>
          <a:schemeClr val="accent1">
            <a:alpha val="63333"/>
          </a:schemeClr>
        </a:solidFill>
      </dgm:spPr>
      <dgm:t>
        <a:bodyPr/>
        <a:lstStyle/>
        <a:p>
          <a:r>
            <a:rPr lang="en-GB" b="1"/>
            <a:t>Regular Learning- &amp; Development Arenas</a:t>
          </a:r>
        </a:p>
      </dgm:t>
    </dgm:pt>
    <dgm:pt modelId="{5322DD0E-0141-44DA-BDC4-82E89C231965}" type="parTrans" cxnId="{44792917-FCA2-4692-81E8-EEB649B317FB}">
      <dgm:prSet/>
      <dgm:spPr/>
      <dgm:t>
        <a:bodyPr/>
        <a:lstStyle/>
        <a:p>
          <a:endParaRPr lang="en-GB" b="1"/>
        </a:p>
      </dgm:t>
    </dgm:pt>
    <dgm:pt modelId="{E185D8DF-9E7B-47D2-8D58-CBFDE0985201}" type="sibTrans" cxnId="{44792917-FCA2-4692-81E8-EEB649B317FB}">
      <dgm:prSet/>
      <dgm:spPr/>
      <dgm:t>
        <a:bodyPr/>
        <a:lstStyle/>
        <a:p>
          <a:endParaRPr lang="en-GB" b="1"/>
        </a:p>
      </dgm:t>
    </dgm:pt>
    <dgm:pt modelId="{15567815-8038-4E00-93F7-DF5D2694A456}">
      <dgm:prSet phldrT="[Text]"/>
      <dgm:spPr/>
      <dgm:t>
        <a:bodyPr/>
        <a:lstStyle/>
        <a:p>
          <a:r>
            <a:rPr lang="en-GB" b="1"/>
            <a:t>Professional Networking Arenas</a:t>
          </a:r>
          <a:br>
            <a:rPr lang="en-GB" b="1"/>
          </a:br>
          <a:r>
            <a:rPr lang="en-GB" b="1"/>
            <a:t>(yrkesnettverk)</a:t>
          </a:r>
        </a:p>
      </dgm:t>
    </dgm:pt>
    <dgm:pt modelId="{374AF9FA-579B-40C4-86B3-09DAC380D0A4}" type="parTrans" cxnId="{69C95F2B-3943-4AF1-B1B6-3500592FE9D1}">
      <dgm:prSet/>
      <dgm:spPr/>
      <dgm:t>
        <a:bodyPr/>
        <a:lstStyle/>
        <a:p>
          <a:endParaRPr lang="en-GB" b="1"/>
        </a:p>
      </dgm:t>
    </dgm:pt>
    <dgm:pt modelId="{C293DF3A-0426-4A5B-B8B3-86B83AD2C61C}" type="sibTrans" cxnId="{69C95F2B-3943-4AF1-B1B6-3500592FE9D1}">
      <dgm:prSet/>
      <dgm:spPr/>
      <dgm:t>
        <a:bodyPr/>
        <a:lstStyle/>
        <a:p>
          <a:endParaRPr lang="en-GB" b="1"/>
        </a:p>
      </dgm:t>
    </dgm:pt>
    <dgm:pt modelId="{3ED0A679-4FD6-4EAA-B0E8-E96BD7230DEF}" type="pres">
      <dgm:prSet presAssocID="{2D0558CA-B3EB-4173-A0CD-22FAB106E071}" presName="compositeShape" presStyleCnt="0">
        <dgm:presLayoutVars>
          <dgm:chMax val="9"/>
          <dgm:dir/>
          <dgm:resizeHandles val="exact"/>
        </dgm:presLayoutVars>
      </dgm:prSet>
      <dgm:spPr/>
    </dgm:pt>
    <dgm:pt modelId="{EC677A6C-5925-4AFC-9DC8-04C424B557E8}" type="pres">
      <dgm:prSet presAssocID="{2D0558CA-B3EB-4173-A0CD-22FAB106E071}" presName="triangle1" presStyleLbl="node1" presStyleIdx="0" presStyleCnt="4">
        <dgm:presLayoutVars>
          <dgm:bulletEnabled val="1"/>
        </dgm:presLayoutVars>
      </dgm:prSet>
      <dgm:spPr/>
    </dgm:pt>
    <dgm:pt modelId="{BF51AC4F-7F42-4E7E-A3E3-410D30FBE2B4}" type="pres">
      <dgm:prSet presAssocID="{2D0558CA-B3EB-4173-A0CD-22FAB106E071}" presName="triangle2" presStyleLbl="node1" presStyleIdx="1" presStyleCnt="4">
        <dgm:presLayoutVars>
          <dgm:bulletEnabled val="1"/>
        </dgm:presLayoutVars>
      </dgm:prSet>
      <dgm:spPr/>
    </dgm:pt>
    <dgm:pt modelId="{874AB00F-CE23-42B7-8FA3-7770B4A37541}" type="pres">
      <dgm:prSet presAssocID="{2D0558CA-B3EB-4173-A0CD-22FAB106E071}" presName="triangle3" presStyleLbl="node1" presStyleIdx="2" presStyleCnt="4">
        <dgm:presLayoutVars>
          <dgm:bulletEnabled val="1"/>
        </dgm:presLayoutVars>
      </dgm:prSet>
      <dgm:spPr/>
    </dgm:pt>
    <dgm:pt modelId="{430A02A2-E43E-435E-B3CF-AA3E37181BBB}" type="pres">
      <dgm:prSet presAssocID="{2D0558CA-B3EB-4173-A0CD-22FAB106E071}" presName="triangle4" presStyleLbl="node1" presStyleIdx="3" presStyleCnt="4">
        <dgm:presLayoutVars>
          <dgm:bulletEnabled val="1"/>
        </dgm:presLayoutVars>
      </dgm:prSet>
      <dgm:spPr/>
    </dgm:pt>
  </dgm:ptLst>
  <dgm:cxnLst>
    <dgm:cxn modelId="{6E341005-E181-4AD0-9DB1-7D35BB026D22}" type="presOf" srcId="{2D0558CA-B3EB-4173-A0CD-22FAB106E071}" destId="{3ED0A679-4FD6-4EAA-B0E8-E96BD7230DEF}" srcOrd="0" destOrd="0" presId="urn:microsoft.com/office/officeart/2005/8/layout/pyramid4"/>
    <dgm:cxn modelId="{44792917-FCA2-4692-81E8-EEB649B317FB}" srcId="{2D0558CA-B3EB-4173-A0CD-22FAB106E071}" destId="{DAAF7B83-1E45-4AA3-92B0-739B1B5CBA4C}" srcOrd="2" destOrd="0" parTransId="{5322DD0E-0141-44DA-BDC4-82E89C231965}" sibTransId="{E185D8DF-9E7B-47D2-8D58-CBFDE0985201}"/>
    <dgm:cxn modelId="{7A6F1A1A-7A91-45A6-941E-E0E4F64B102D}" type="presOf" srcId="{88BCA298-B042-4EE7-BC65-07DC80567311}" destId="{BF51AC4F-7F42-4E7E-A3E3-410D30FBE2B4}" srcOrd="0" destOrd="0" presId="urn:microsoft.com/office/officeart/2005/8/layout/pyramid4"/>
    <dgm:cxn modelId="{69C95F2B-3943-4AF1-B1B6-3500592FE9D1}" srcId="{2D0558CA-B3EB-4173-A0CD-22FAB106E071}" destId="{15567815-8038-4E00-93F7-DF5D2694A456}" srcOrd="3" destOrd="0" parTransId="{374AF9FA-579B-40C4-86B3-09DAC380D0A4}" sibTransId="{C293DF3A-0426-4A5B-B8B3-86B83AD2C61C}"/>
    <dgm:cxn modelId="{D1DCC24B-3991-4ED5-BD46-7C380A79D4E3}" type="presOf" srcId="{DA5CC2EF-6673-4F8C-BBD4-E04959F6271E}" destId="{EC677A6C-5925-4AFC-9DC8-04C424B557E8}" srcOrd="0" destOrd="0" presId="urn:microsoft.com/office/officeart/2005/8/layout/pyramid4"/>
    <dgm:cxn modelId="{6E2AE34B-E62A-44BB-BF0B-28860B2264F3}" type="presOf" srcId="{DAAF7B83-1E45-4AA3-92B0-739B1B5CBA4C}" destId="{874AB00F-CE23-42B7-8FA3-7770B4A37541}" srcOrd="0" destOrd="0" presId="urn:microsoft.com/office/officeart/2005/8/layout/pyramid4"/>
    <dgm:cxn modelId="{D7DC294C-CE35-4B26-9644-0C8726EA9E83}" srcId="{2D0558CA-B3EB-4173-A0CD-22FAB106E071}" destId="{88BCA298-B042-4EE7-BC65-07DC80567311}" srcOrd="1" destOrd="0" parTransId="{91805A58-82DA-4914-971D-A8E71EE809EE}" sibTransId="{200147E4-6541-4258-9D74-6BE8045DA645}"/>
    <dgm:cxn modelId="{CCAD9B6F-0254-4FE8-BF08-12AE8573C999}" type="presOf" srcId="{15567815-8038-4E00-93F7-DF5D2694A456}" destId="{430A02A2-E43E-435E-B3CF-AA3E37181BBB}" srcOrd="0" destOrd="0" presId="urn:microsoft.com/office/officeart/2005/8/layout/pyramid4"/>
    <dgm:cxn modelId="{BA1D8AA3-037F-4654-954C-FC58207E1BCE}" srcId="{2D0558CA-B3EB-4173-A0CD-22FAB106E071}" destId="{DA5CC2EF-6673-4F8C-BBD4-E04959F6271E}" srcOrd="0" destOrd="0" parTransId="{F244A8CB-BF97-4ADD-8BE1-86ED4F298183}" sibTransId="{3DCC495B-512E-4071-AE01-12B13B4A963F}"/>
    <dgm:cxn modelId="{10E248AF-E00C-475B-8FEC-4E725A96D86C}" type="presParOf" srcId="{3ED0A679-4FD6-4EAA-B0E8-E96BD7230DEF}" destId="{EC677A6C-5925-4AFC-9DC8-04C424B557E8}" srcOrd="0" destOrd="0" presId="urn:microsoft.com/office/officeart/2005/8/layout/pyramid4"/>
    <dgm:cxn modelId="{6988AB24-EA87-430D-A29C-DCE3995B5353}" type="presParOf" srcId="{3ED0A679-4FD6-4EAA-B0E8-E96BD7230DEF}" destId="{BF51AC4F-7F42-4E7E-A3E3-410D30FBE2B4}" srcOrd="1" destOrd="0" presId="urn:microsoft.com/office/officeart/2005/8/layout/pyramid4"/>
    <dgm:cxn modelId="{AA03F790-A431-4362-95D0-AD13426988BA}" type="presParOf" srcId="{3ED0A679-4FD6-4EAA-B0E8-E96BD7230DEF}" destId="{874AB00F-CE23-42B7-8FA3-7770B4A37541}" srcOrd="2" destOrd="0" presId="urn:microsoft.com/office/officeart/2005/8/layout/pyramid4"/>
    <dgm:cxn modelId="{EDDF4279-198C-4EA3-83E4-8A8783F3C230}" type="presParOf" srcId="{3ED0A679-4FD6-4EAA-B0E8-E96BD7230DEF}" destId="{430A02A2-E43E-435E-B3CF-AA3E37181BB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0558CA-B3EB-4173-A0CD-22FAB106E071}" type="doc">
      <dgm:prSet loTypeId="urn:microsoft.com/office/officeart/2005/8/layout/pyramid4" loCatId="pyramid" qsTypeId="urn:microsoft.com/office/officeart/2005/8/quickstyle/simple1" qsCatId="simple" csTypeId="urn:microsoft.com/office/officeart/2005/8/colors/accent4_5" csCatId="accent4" phldr="1"/>
      <dgm:spPr/>
      <dgm:t>
        <a:bodyPr/>
        <a:lstStyle/>
        <a:p>
          <a:endParaRPr lang="en-GB"/>
        </a:p>
      </dgm:t>
    </dgm:pt>
    <dgm:pt modelId="{DA5CC2EF-6673-4F8C-BBD4-E04959F6271E}">
      <dgm:prSet phldrT="[Text]"/>
      <dgm:spPr/>
      <dgm:t>
        <a:bodyPr/>
        <a:lstStyle/>
        <a:p>
          <a:r>
            <a:rPr lang="en-GB" b="1"/>
            <a:t>Friendship</a:t>
          </a:r>
        </a:p>
        <a:p>
          <a:r>
            <a:rPr lang="en-GB" b="1"/>
            <a:t>Arenas</a:t>
          </a:r>
        </a:p>
      </dgm:t>
    </dgm:pt>
    <dgm:pt modelId="{F244A8CB-BF97-4ADD-8BE1-86ED4F298183}" type="parTrans" cxnId="{BA1D8AA3-037F-4654-954C-FC58207E1BCE}">
      <dgm:prSet/>
      <dgm:spPr/>
      <dgm:t>
        <a:bodyPr/>
        <a:lstStyle/>
        <a:p>
          <a:endParaRPr lang="en-GB" b="1"/>
        </a:p>
      </dgm:t>
    </dgm:pt>
    <dgm:pt modelId="{3DCC495B-512E-4071-AE01-12B13B4A963F}" type="sibTrans" cxnId="{BA1D8AA3-037F-4654-954C-FC58207E1BCE}">
      <dgm:prSet/>
      <dgm:spPr/>
      <dgm:t>
        <a:bodyPr/>
        <a:lstStyle/>
        <a:p>
          <a:endParaRPr lang="en-GB" b="1"/>
        </a:p>
      </dgm:t>
    </dgm:pt>
    <dgm:pt modelId="{88BCA298-B042-4EE7-BC65-07DC80567311}">
      <dgm:prSet phldrT="[Text]"/>
      <dgm:spPr/>
      <dgm:t>
        <a:bodyPr/>
        <a:lstStyle/>
        <a:p>
          <a:r>
            <a:rPr lang="en-GB" b="1"/>
            <a:t>Humanitarian Arenas</a:t>
          </a:r>
        </a:p>
      </dgm:t>
    </dgm:pt>
    <dgm:pt modelId="{91805A58-82DA-4914-971D-A8E71EE809EE}" type="parTrans" cxnId="{D7DC294C-CE35-4B26-9644-0C8726EA9E83}">
      <dgm:prSet/>
      <dgm:spPr/>
      <dgm:t>
        <a:bodyPr/>
        <a:lstStyle/>
        <a:p>
          <a:endParaRPr lang="en-GB" b="1"/>
        </a:p>
      </dgm:t>
    </dgm:pt>
    <dgm:pt modelId="{200147E4-6541-4258-9D74-6BE8045DA645}" type="sibTrans" cxnId="{D7DC294C-CE35-4B26-9644-0C8726EA9E83}">
      <dgm:prSet/>
      <dgm:spPr/>
      <dgm:t>
        <a:bodyPr/>
        <a:lstStyle/>
        <a:p>
          <a:endParaRPr lang="en-GB" b="1"/>
        </a:p>
      </dgm:t>
    </dgm:pt>
    <dgm:pt modelId="{DAAF7B83-1E45-4AA3-92B0-739B1B5CBA4C}">
      <dgm:prSet phldrT="[Text]"/>
      <dgm:spPr>
        <a:solidFill>
          <a:schemeClr val="accent1">
            <a:alpha val="63333"/>
          </a:schemeClr>
        </a:solidFill>
      </dgm:spPr>
      <dgm:t>
        <a:bodyPr/>
        <a:lstStyle/>
        <a:p>
          <a:r>
            <a:rPr lang="en-GB" b="1"/>
            <a:t>Regular Learning- &amp; Development Arenas</a:t>
          </a:r>
        </a:p>
      </dgm:t>
    </dgm:pt>
    <dgm:pt modelId="{5322DD0E-0141-44DA-BDC4-82E89C231965}" type="parTrans" cxnId="{44792917-FCA2-4692-81E8-EEB649B317FB}">
      <dgm:prSet/>
      <dgm:spPr/>
      <dgm:t>
        <a:bodyPr/>
        <a:lstStyle/>
        <a:p>
          <a:endParaRPr lang="en-GB" b="1"/>
        </a:p>
      </dgm:t>
    </dgm:pt>
    <dgm:pt modelId="{E185D8DF-9E7B-47D2-8D58-CBFDE0985201}" type="sibTrans" cxnId="{44792917-FCA2-4692-81E8-EEB649B317FB}">
      <dgm:prSet/>
      <dgm:spPr/>
      <dgm:t>
        <a:bodyPr/>
        <a:lstStyle/>
        <a:p>
          <a:endParaRPr lang="en-GB" b="1"/>
        </a:p>
      </dgm:t>
    </dgm:pt>
    <dgm:pt modelId="{15567815-8038-4E00-93F7-DF5D2694A456}">
      <dgm:prSet phldrT="[Text]"/>
      <dgm:spPr/>
      <dgm:t>
        <a:bodyPr/>
        <a:lstStyle/>
        <a:p>
          <a:r>
            <a:rPr lang="en-GB" b="1"/>
            <a:t>Professional Networking Arenas</a:t>
          </a:r>
          <a:br>
            <a:rPr lang="en-GB" b="1"/>
          </a:br>
          <a:r>
            <a:rPr lang="en-GB" b="1"/>
            <a:t>(yrkesnettverk)</a:t>
          </a:r>
        </a:p>
      </dgm:t>
    </dgm:pt>
    <dgm:pt modelId="{374AF9FA-579B-40C4-86B3-09DAC380D0A4}" type="parTrans" cxnId="{69C95F2B-3943-4AF1-B1B6-3500592FE9D1}">
      <dgm:prSet/>
      <dgm:spPr/>
      <dgm:t>
        <a:bodyPr/>
        <a:lstStyle/>
        <a:p>
          <a:endParaRPr lang="en-GB" b="1"/>
        </a:p>
      </dgm:t>
    </dgm:pt>
    <dgm:pt modelId="{C293DF3A-0426-4A5B-B8B3-86B83AD2C61C}" type="sibTrans" cxnId="{69C95F2B-3943-4AF1-B1B6-3500592FE9D1}">
      <dgm:prSet/>
      <dgm:spPr/>
      <dgm:t>
        <a:bodyPr/>
        <a:lstStyle/>
        <a:p>
          <a:endParaRPr lang="en-GB" b="1"/>
        </a:p>
      </dgm:t>
    </dgm:pt>
    <dgm:pt modelId="{3ED0A679-4FD6-4EAA-B0E8-E96BD7230DEF}" type="pres">
      <dgm:prSet presAssocID="{2D0558CA-B3EB-4173-A0CD-22FAB106E071}" presName="compositeShape" presStyleCnt="0">
        <dgm:presLayoutVars>
          <dgm:chMax val="9"/>
          <dgm:dir/>
          <dgm:resizeHandles val="exact"/>
        </dgm:presLayoutVars>
      </dgm:prSet>
      <dgm:spPr/>
    </dgm:pt>
    <dgm:pt modelId="{EC677A6C-5925-4AFC-9DC8-04C424B557E8}" type="pres">
      <dgm:prSet presAssocID="{2D0558CA-B3EB-4173-A0CD-22FAB106E071}" presName="triangle1" presStyleLbl="node1" presStyleIdx="0" presStyleCnt="4">
        <dgm:presLayoutVars>
          <dgm:bulletEnabled val="1"/>
        </dgm:presLayoutVars>
      </dgm:prSet>
      <dgm:spPr/>
    </dgm:pt>
    <dgm:pt modelId="{BF51AC4F-7F42-4E7E-A3E3-410D30FBE2B4}" type="pres">
      <dgm:prSet presAssocID="{2D0558CA-B3EB-4173-A0CD-22FAB106E071}" presName="triangle2" presStyleLbl="node1" presStyleIdx="1" presStyleCnt="4">
        <dgm:presLayoutVars>
          <dgm:bulletEnabled val="1"/>
        </dgm:presLayoutVars>
      </dgm:prSet>
      <dgm:spPr/>
    </dgm:pt>
    <dgm:pt modelId="{874AB00F-CE23-42B7-8FA3-7770B4A37541}" type="pres">
      <dgm:prSet presAssocID="{2D0558CA-B3EB-4173-A0CD-22FAB106E071}" presName="triangle3" presStyleLbl="node1" presStyleIdx="2" presStyleCnt="4">
        <dgm:presLayoutVars>
          <dgm:bulletEnabled val="1"/>
        </dgm:presLayoutVars>
      </dgm:prSet>
      <dgm:spPr/>
    </dgm:pt>
    <dgm:pt modelId="{430A02A2-E43E-435E-B3CF-AA3E37181BBB}" type="pres">
      <dgm:prSet presAssocID="{2D0558CA-B3EB-4173-A0CD-22FAB106E071}" presName="triangle4" presStyleLbl="node1" presStyleIdx="3" presStyleCnt="4">
        <dgm:presLayoutVars>
          <dgm:bulletEnabled val="1"/>
        </dgm:presLayoutVars>
      </dgm:prSet>
      <dgm:spPr/>
    </dgm:pt>
  </dgm:ptLst>
  <dgm:cxnLst>
    <dgm:cxn modelId="{6E341005-E181-4AD0-9DB1-7D35BB026D22}" type="presOf" srcId="{2D0558CA-B3EB-4173-A0CD-22FAB106E071}" destId="{3ED0A679-4FD6-4EAA-B0E8-E96BD7230DEF}" srcOrd="0" destOrd="0" presId="urn:microsoft.com/office/officeart/2005/8/layout/pyramid4"/>
    <dgm:cxn modelId="{44792917-FCA2-4692-81E8-EEB649B317FB}" srcId="{2D0558CA-B3EB-4173-A0CD-22FAB106E071}" destId="{DAAF7B83-1E45-4AA3-92B0-739B1B5CBA4C}" srcOrd="2" destOrd="0" parTransId="{5322DD0E-0141-44DA-BDC4-82E89C231965}" sibTransId="{E185D8DF-9E7B-47D2-8D58-CBFDE0985201}"/>
    <dgm:cxn modelId="{7A6F1A1A-7A91-45A6-941E-E0E4F64B102D}" type="presOf" srcId="{88BCA298-B042-4EE7-BC65-07DC80567311}" destId="{BF51AC4F-7F42-4E7E-A3E3-410D30FBE2B4}" srcOrd="0" destOrd="0" presId="urn:microsoft.com/office/officeart/2005/8/layout/pyramid4"/>
    <dgm:cxn modelId="{69C95F2B-3943-4AF1-B1B6-3500592FE9D1}" srcId="{2D0558CA-B3EB-4173-A0CD-22FAB106E071}" destId="{15567815-8038-4E00-93F7-DF5D2694A456}" srcOrd="3" destOrd="0" parTransId="{374AF9FA-579B-40C4-86B3-09DAC380D0A4}" sibTransId="{C293DF3A-0426-4A5B-B8B3-86B83AD2C61C}"/>
    <dgm:cxn modelId="{D1DCC24B-3991-4ED5-BD46-7C380A79D4E3}" type="presOf" srcId="{DA5CC2EF-6673-4F8C-BBD4-E04959F6271E}" destId="{EC677A6C-5925-4AFC-9DC8-04C424B557E8}" srcOrd="0" destOrd="0" presId="urn:microsoft.com/office/officeart/2005/8/layout/pyramid4"/>
    <dgm:cxn modelId="{6E2AE34B-E62A-44BB-BF0B-28860B2264F3}" type="presOf" srcId="{DAAF7B83-1E45-4AA3-92B0-739B1B5CBA4C}" destId="{874AB00F-CE23-42B7-8FA3-7770B4A37541}" srcOrd="0" destOrd="0" presId="urn:microsoft.com/office/officeart/2005/8/layout/pyramid4"/>
    <dgm:cxn modelId="{D7DC294C-CE35-4B26-9644-0C8726EA9E83}" srcId="{2D0558CA-B3EB-4173-A0CD-22FAB106E071}" destId="{88BCA298-B042-4EE7-BC65-07DC80567311}" srcOrd="1" destOrd="0" parTransId="{91805A58-82DA-4914-971D-A8E71EE809EE}" sibTransId="{200147E4-6541-4258-9D74-6BE8045DA645}"/>
    <dgm:cxn modelId="{CCAD9B6F-0254-4FE8-BF08-12AE8573C999}" type="presOf" srcId="{15567815-8038-4E00-93F7-DF5D2694A456}" destId="{430A02A2-E43E-435E-B3CF-AA3E37181BBB}" srcOrd="0" destOrd="0" presId="urn:microsoft.com/office/officeart/2005/8/layout/pyramid4"/>
    <dgm:cxn modelId="{BA1D8AA3-037F-4654-954C-FC58207E1BCE}" srcId="{2D0558CA-B3EB-4173-A0CD-22FAB106E071}" destId="{DA5CC2EF-6673-4F8C-BBD4-E04959F6271E}" srcOrd="0" destOrd="0" parTransId="{F244A8CB-BF97-4ADD-8BE1-86ED4F298183}" sibTransId="{3DCC495B-512E-4071-AE01-12B13B4A963F}"/>
    <dgm:cxn modelId="{10E248AF-E00C-475B-8FEC-4E725A96D86C}" type="presParOf" srcId="{3ED0A679-4FD6-4EAA-B0E8-E96BD7230DEF}" destId="{EC677A6C-5925-4AFC-9DC8-04C424B557E8}" srcOrd="0" destOrd="0" presId="urn:microsoft.com/office/officeart/2005/8/layout/pyramid4"/>
    <dgm:cxn modelId="{6988AB24-EA87-430D-A29C-DCE3995B5353}" type="presParOf" srcId="{3ED0A679-4FD6-4EAA-B0E8-E96BD7230DEF}" destId="{BF51AC4F-7F42-4E7E-A3E3-410D30FBE2B4}" srcOrd="1" destOrd="0" presId="urn:microsoft.com/office/officeart/2005/8/layout/pyramid4"/>
    <dgm:cxn modelId="{AA03F790-A431-4362-95D0-AD13426988BA}" type="presParOf" srcId="{3ED0A679-4FD6-4EAA-B0E8-E96BD7230DEF}" destId="{874AB00F-CE23-42B7-8FA3-7770B4A37541}" srcOrd="2" destOrd="0" presId="urn:microsoft.com/office/officeart/2005/8/layout/pyramid4"/>
    <dgm:cxn modelId="{EDDF4279-198C-4EA3-83E4-8A8783F3C230}" type="presParOf" srcId="{3ED0A679-4FD6-4EAA-B0E8-E96BD7230DEF}" destId="{430A02A2-E43E-435E-B3CF-AA3E37181BB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0558CA-B3EB-4173-A0CD-22FAB106E071}"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GB"/>
        </a:p>
      </dgm:t>
    </dgm:pt>
    <dgm:pt modelId="{DA5CC2EF-6673-4F8C-BBD4-E04959F6271E}">
      <dgm:prSet phldrT="[Text]"/>
      <dgm:spPr/>
      <dgm:t>
        <a:bodyPr/>
        <a:lstStyle/>
        <a:p>
          <a:r>
            <a:rPr lang="en-GB" b="1"/>
            <a:t>SCOPE</a:t>
          </a:r>
        </a:p>
      </dgm:t>
    </dgm:pt>
    <dgm:pt modelId="{F244A8CB-BF97-4ADD-8BE1-86ED4F298183}" type="parTrans" cxnId="{BA1D8AA3-037F-4654-954C-FC58207E1BCE}">
      <dgm:prSet/>
      <dgm:spPr/>
      <dgm:t>
        <a:bodyPr/>
        <a:lstStyle/>
        <a:p>
          <a:endParaRPr lang="en-GB" b="1"/>
        </a:p>
      </dgm:t>
    </dgm:pt>
    <dgm:pt modelId="{3DCC495B-512E-4071-AE01-12B13B4A963F}" type="sibTrans" cxnId="{BA1D8AA3-037F-4654-954C-FC58207E1BCE}">
      <dgm:prSet/>
      <dgm:spPr/>
      <dgm:t>
        <a:bodyPr/>
        <a:lstStyle/>
        <a:p>
          <a:endParaRPr lang="en-GB" b="1"/>
        </a:p>
      </dgm:t>
    </dgm:pt>
    <dgm:pt modelId="{88BCA298-B042-4EE7-BC65-07DC80567311}">
      <dgm:prSet phldrT="[Text]"/>
      <dgm:spPr/>
      <dgm:t>
        <a:bodyPr/>
        <a:lstStyle/>
        <a:p>
          <a:r>
            <a:rPr lang="en-GB" b="1"/>
            <a:t>COST</a:t>
          </a:r>
        </a:p>
      </dgm:t>
    </dgm:pt>
    <dgm:pt modelId="{91805A58-82DA-4914-971D-A8E71EE809EE}" type="parTrans" cxnId="{D7DC294C-CE35-4B26-9644-0C8726EA9E83}">
      <dgm:prSet/>
      <dgm:spPr/>
      <dgm:t>
        <a:bodyPr/>
        <a:lstStyle/>
        <a:p>
          <a:endParaRPr lang="en-GB" b="1"/>
        </a:p>
      </dgm:t>
    </dgm:pt>
    <dgm:pt modelId="{200147E4-6541-4258-9D74-6BE8045DA645}" type="sibTrans" cxnId="{D7DC294C-CE35-4B26-9644-0C8726EA9E83}">
      <dgm:prSet/>
      <dgm:spPr/>
      <dgm:t>
        <a:bodyPr/>
        <a:lstStyle/>
        <a:p>
          <a:endParaRPr lang="en-GB" b="1"/>
        </a:p>
      </dgm:t>
    </dgm:pt>
    <dgm:pt modelId="{DAAF7B83-1E45-4AA3-92B0-739B1B5CBA4C}">
      <dgm:prSet phldrT="[Text]"/>
      <dgm:spPr/>
      <dgm:t>
        <a:bodyPr/>
        <a:lstStyle/>
        <a:p>
          <a:r>
            <a:rPr lang="en-GB" b="1"/>
            <a:t>QUALITY</a:t>
          </a:r>
        </a:p>
      </dgm:t>
    </dgm:pt>
    <dgm:pt modelId="{5322DD0E-0141-44DA-BDC4-82E89C231965}" type="parTrans" cxnId="{44792917-FCA2-4692-81E8-EEB649B317FB}">
      <dgm:prSet/>
      <dgm:spPr/>
      <dgm:t>
        <a:bodyPr/>
        <a:lstStyle/>
        <a:p>
          <a:endParaRPr lang="en-GB" b="1"/>
        </a:p>
      </dgm:t>
    </dgm:pt>
    <dgm:pt modelId="{E185D8DF-9E7B-47D2-8D58-CBFDE0985201}" type="sibTrans" cxnId="{44792917-FCA2-4692-81E8-EEB649B317FB}">
      <dgm:prSet/>
      <dgm:spPr/>
      <dgm:t>
        <a:bodyPr/>
        <a:lstStyle/>
        <a:p>
          <a:endParaRPr lang="en-GB" b="1"/>
        </a:p>
      </dgm:t>
    </dgm:pt>
    <dgm:pt modelId="{15567815-8038-4E00-93F7-DF5D2694A456}">
      <dgm:prSet phldrT="[Text]"/>
      <dgm:spPr/>
      <dgm:t>
        <a:bodyPr/>
        <a:lstStyle/>
        <a:p>
          <a:r>
            <a:rPr lang="en-GB" b="1"/>
            <a:t>TIME</a:t>
          </a:r>
        </a:p>
      </dgm:t>
    </dgm:pt>
    <dgm:pt modelId="{374AF9FA-579B-40C4-86B3-09DAC380D0A4}" type="parTrans" cxnId="{69C95F2B-3943-4AF1-B1B6-3500592FE9D1}">
      <dgm:prSet/>
      <dgm:spPr/>
      <dgm:t>
        <a:bodyPr/>
        <a:lstStyle/>
        <a:p>
          <a:endParaRPr lang="en-GB" b="1"/>
        </a:p>
      </dgm:t>
    </dgm:pt>
    <dgm:pt modelId="{C293DF3A-0426-4A5B-B8B3-86B83AD2C61C}" type="sibTrans" cxnId="{69C95F2B-3943-4AF1-B1B6-3500592FE9D1}">
      <dgm:prSet/>
      <dgm:spPr/>
      <dgm:t>
        <a:bodyPr/>
        <a:lstStyle/>
        <a:p>
          <a:endParaRPr lang="en-GB" b="1"/>
        </a:p>
      </dgm:t>
    </dgm:pt>
    <dgm:pt modelId="{3ED0A679-4FD6-4EAA-B0E8-E96BD7230DEF}" type="pres">
      <dgm:prSet presAssocID="{2D0558CA-B3EB-4173-A0CD-22FAB106E071}" presName="compositeShape" presStyleCnt="0">
        <dgm:presLayoutVars>
          <dgm:chMax val="9"/>
          <dgm:dir/>
          <dgm:resizeHandles val="exact"/>
        </dgm:presLayoutVars>
      </dgm:prSet>
      <dgm:spPr/>
    </dgm:pt>
    <dgm:pt modelId="{EC677A6C-5925-4AFC-9DC8-04C424B557E8}" type="pres">
      <dgm:prSet presAssocID="{2D0558CA-B3EB-4173-A0CD-22FAB106E071}" presName="triangle1" presStyleLbl="node1" presStyleIdx="0" presStyleCnt="4">
        <dgm:presLayoutVars>
          <dgm:bulletEnabled val="1"/>
        </dgm:presLayoutVars>
      </dgm:prSet>
      <dgm:spPr/>
    </dgm:pt>
    <dgm:pt modelId="{BF51AC4F-7F42-4E7E-A3E3-410D30FBE2B4}" type="pres">
      <dgm:prSet presAssocID="{2D0558CA-B3EB-4173-A0CD-22FAB106E071}" presName="triangle2" presStyleLbl="node1" presStyleIdx="1" presStyleCnt="4">
        <dgm:presLayoutVars>
          <dgm:bulletEnabled val="1"/>
        </dgm:presLayoutVars>
      </dgm:prSet>
      <dgm:spPr/>
    </dgm:pt>
    <dgm:pt modelId="{874AB00F-CE23-42B7-8FA3-7770B4A37541}" type="pres">
      <dgm:prSet presAssocID="{2D0558CA-B3EB-4173-A0CD-22FAB106E071}" presName="triangle3" presStyleLbl="node1" presStyleIdx="2" presStyleCnt="4">
        <dgm:presLayoutVars>
          <dgm:bulletEnabled val="1"/>
        </dgm:presLayoutVars>
      </dgm:prSet>
      <dgm:spPr/>
    </dgm:pt>
    <dgm:pt modelId="{430A02A2-E43E-435E-B3CF-AA3E37181BBB}" type="pres">
      <dgm:prSet presAssocID="{2D0558CA-B3EB-4173-A0CD-22FAB106E071}" presName="triangle4" presStyleLbl="node1" presStyleIdx="3" presStyleCnt="4">
        <dgm:presLayoutVars>
          <dgm:bulletEnabled val="1"/>
        </dgm:presLayoutVars>
      </dgm:prSet>
      <dgm:spPr/>
    </dgm:pt>
  </dgm:ptLst>
  <dgm:cxnLst>
    <dgm:cxn modelId="{6E341005-E181-4AD0-9DB1-7D35BB026D22}" type="presOf" srcId="{2D0558CA-B3EB-4173-A0CD-22FAB106E071}" destId="{3ED0A679-4FD6-4EAA-B0E8-E96BD7230DEF}" srcOrd="0" destOrd="0" presId="urn:microsoft.com/office/officeart/2005/8/layout/pyramid4"/>
    <dgm:cxn modelId="{44792917-FCA2-4692-81E8-EEB649B317FB}" srcId="{2D0558CA-B3EB-4173-A0CD-22FAB106E071}" destId="{DAAF7B83-1E45-4AA3-92B0-739B1B5CBA4C}" srcOrd="2" destOrd="0" parTransId="{5322DD0E-0141-44DA-BDC4-82E89C231965}" sibTransId="{E185D8DF-9E7B-47D2-8D58-CBFDE0985201}"/>
    <dgm:cxn modelId="{7A6F1A1A-7A91-45A6-941E-E0E4F64B102D}" type="presOf" srcId="{88BCA298-B042-4EE7-BC65-07DC80567311}" destId="{BF51AC4F-7F42-4E7E-A3E3-410D30FBE2B4}" srcOrd="0" destOrd="0" presId="urn:microsoft.com/office/officeart/2005/8/layout/pyramid4"/>
    <dgm:cxn modelId="{69C95F2B-3943-4AF1-B1B6-3500592FE9D1}" srcId="{2D0558CA-B3EB-4173-A0CD-22FAB106E071}" destId="{15567815-8038-4E00-93F7-DF5D2694A456}" srcOrd="3" destOrd="0" parTransId="{374AF9FA-579B-40C4-86B3-09DAC380D0A4}" sibTransId="{C293DF3A-0426-4A5B-B8B3-86B83AD2C61C}"/>
    <dgm:cxn modelId="{D1DCC24B-3991-4ED5-BD46-7C380A79D4E3}" type="presOf" srcId="{DA5CC2EF-6673-4F8C-BBD4-E04959F6271E}" destId="{EC677A6C-5925-4AFC-9DC8-04C424B557E8}" srcOrd="0" destOrd="0" presId="urn:microsoft.com/office/officeart/2005/8/layout/pyramid4"/>
    <dgm:cxn modelId="{6E2AE34B-E62A-44BB-BF0B-28860B2264F3}" type="presOf" srcId="{DAAF7B83-1E45-4AA3-92B0-739B1B5CBA4C}" destId="{874AB00F-CE23-42B7-8FA3-7770B4A37541}" srcOrd="0" destOrd="0" presId="urn:microsoft.com/office/officeart/2005/8/layout/pyramid4"/>
    <dgm:cxn modelId="{D7DC294C-CE35-4B26-9644-0C8726EA9E83}" srcId="{2D0558CA-B3EB-4173-A0CD-22FAB106E071}" destId="{88BCA298-B042-4EE7-BC65-07DC80567311}" srcOrd="1" destOrd="0" parTransId="{91805A58-82DA-4914-971D-A8E71EE809EE}" sibTransId="{200147E4-6541-4258-9D74-6BE8045DA645}"/>
    <dgm:cxn modelId="{CCAD9B6F-0254-4FE8-BF08-12AE8573C999}" type="presOf" srcId="{15567815-8038-4E00-93F7-DF5D2694A456}" destId="{430A02A2-E43E-435E-B3CF-AA3E37181BBB}" srcOrd="0" destOrd="0" presId="urn:microsoft.com/office/officeart/2005/8/layout/pyramid4"/>
    <dgm:cxn modelId="{BA1D8AA3-037F-4654-954C-FC58207E1BCE}" srcId="{2D0558CA-B3EB-4173-A0CD-22FAB106E071}" destId="{DA5CC2EF-6673-4F8C-BBD4-E04959F6271E}" srcOrd="0" destOrd="0" parTransId="{F244A8CB-BF97-4ADD-8BE1-86ED4F298183}" sibTransId="{3DCC495B-512E-4071-AE01-12B13B4A963F}"/>
    <dgm:cxn modelId="{10E248AF-E00C-475B-8FEC-4E725A96D86C}" type="presParOf" srcId="{3ED0A679-4FD6-4EAA-B0E8-E96BD7230DEF}" destId="{EC677A6C-5925-4AFC-9DC8-04C424B557E8}" srcOrd="0" destOrd="0" presId="urn:microsoft.com/office/officeart/2005/8/layout/pyramid4"/>
    <dgm:cxn modelId="{6988AB24-EA87-430D-A29C-DCE3995B5353}" type="presParOf" srcId="{3ED0A679-4FD6-4EAA-B0E8-E96BD7230DEF}" destId="{BF51AC4F-7F42-4E7E-A3E3-410D30FBE2B4}" srcOrd="1" destOrd="0" presId="urn:microsoft.com/office/officeart/2005/8/layout/pyramid4"/>
    <dgm:cxn modelId="{AA03F790-A431-4362-95D0-AD13426988BA}" type="presParOf" srcId="{3ED0A679-4FD6-4EAA-B0E8-E96BD7230DEF}" destId="{874AB00F-CE23-42B7-8FA3-7770B4A37541}" srcOrd="2" destOrd="0" presId="urn:microsoft.com/office/officeart/2005/8/layout/pyramid4"/>
    <dgm:cxn modelId="{EDDF4279-198C-4EA3-83E4-8A8783F3C230}" type="presParOf" srcId="{3ED0A679-4FD6-4EAA-B0E8-E96BD7230DEF}" destId="{430A02A2-E43E-435E-B3CF-AA3E37181BBB}"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5B4D5-9BF6-4252-9BDD-95CF30199AED}">
      <dsp:nvSpPr>
        <dsp:cNvPr id="0" name=""/>
        <dsp:cNvSpPr/>
      </dsp:nvSpPr>
      <dsp:spPr>
        <a:xfrm>
          <a:off x="1776729" y="0"/>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2C5AA-D5B4-4C76-BFF9-EE1EA8A8819F}">
      <dsp:nvSpPr>
        <dsp:cNvPr id="0" name=""/>
        <dsp:cNvSpPr/>
      </dsp:nvSpPr>
      <dsp:spPr>
        <a:xfrm>
          <a:off x="2660921" y="3003293"/>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2BC3B-94F4-4589-A365-2D7056BDD0DD}">
      <dsp:nvSpPr>
        <dsp:cNvPr id="0" name=""/>
        <dsp:cNvSpPr/>
      </dsp:nvSpPr>
      <dsp:spPr>
        <a:xfrm>
          <a:off x="2751429" y="3093801"/>
          <a:ext cx="162217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ctr" defTabSz="1244600">
            <a:lnSpc>
              <a:spcPct val="90000"/>
            </a:lnSpc>
            <a:spcBef>
              <a:spcPct val="0"/>
            </a:spcBef>
            <a:spcAft>
              <a:spcPct val="35000"/>
            </a:spcAft>
            <a:buNone/>
          </a:pPr>
          <a:r>
            <a:rPr lang="en-GB" sz="2800" b="1" kern="1200"/>
            <a:t>Interact</a:t>
          </a:r>
          <a:br>
            <a:rPr lang="en-GB" sz="2800" b="1" kern="1200"/>
          </a:br>
          <a:r>
            <a:rPr lang="en-GB" sz="2800" b="1" kern="1200"/>
            <a:t>12-18</a:t>
          </a:r>
        </a:p>
      </dsp:txBody>
      <dsp:txXfrm>
        <a:off x="2751429" y="3093801"/>
        <a:ext cx="1622178" cy="1257536"/>
      </dsp:txXfrm>
    </dsp:sp>
    <dsp:sp modelId="{760299C1-91BE-47C0-B9B2-117D2E27C7AE}">
      <dsp:nvSpPr>
        <dsp:cNvPr id="0" name=""/>
        <dsp:cNvSpPr/>
      </dsp:nvSpPr>
      <dsp:spPr>
        <a:xfrm>
          <a:off x="4258732" y="1820599"/>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C6D87-8D37-4EC9-8303-923896F1872A}">
      <dsp:nvSpPr>
        <dsp:cNvPr id="0" name=""/>
        <dsp:cNvSpPr/>
      </dsp:nvSpPr>
      <dsp:spPr>
        <a:xfrm>
          <a:off x="4422343" y="1984210"/>
          <a:ext cx="1670913"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ctr" defTabSz="1244600">
            <a:lnSpc>
              <a:spcPct val="90000"/>
            </a:lnSpc>
            <a:spcBef>
              <a:spcPct val="0"/>
            </a:spcBef>
            <a:spcAft>
              <a:spcPct val="35000"/>
            </a:spcAft>
            <a:buNone/>
          </a:pPr>
          <a:r>
            <a:rPr lang="en-GB" sz="2800" b="1" kern="1200"/>
            <a:t>Rotaract</a:t>
          </a:r>
          <a:br>
            <a:rPr lang="en-GB" sz="2800" b="1" kern="1200"/>
          </a:br>
          <a:r>
            <a:rPr lang="en-GB" sz="2800" b="1" kern="1200"/>
            <a:t>19-30+</a:t>
          </a:r>
        </a:p>
      </dsp:txBody>
      <dsp:txXfrm>
        <a:off x="4422343" y="1984210"/>
        <a:ext cx="1670913" cy="2367127"/>
      </dsp:txXfrm>
    </dsp:sp>
    <dsp:sp modelId="{CB7F8884-2A0E-45CD-AB28-531FEB7D01C2}">
      <dsp:nvSpPr>
        <dsp:cNvPr id="0" name=""/>
        <dsp:cNvSpPr/>
      </dsp:nvSpPr>
      <dsp:spPr>
        <a:xfrm>
          <a:off x="6180283" y="1100888"/>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B42C5-3725-4779-A521-9520D26DC23C}">
      <dsp:nvSpPr>
        <dsp:cNvPr id="0" name=""/>
        <dsp:cNvSpPr/>
      </dsp:nvSpPr>
      <dsp:spPr>
        <a:xfrm>
          <a:off x="6308245" y="1327158"/>
          <a:ext cx="1867530" cy="302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ctr" defTabSz="1244600">
            <a:lnSpc>
              <a:spcPct val="90000"/>
            </a:lnSpc>
            <a:spcBef>
              <a:spcPct val="0"/>
            </a:spcBef>
            <a:spcAft>
              <a:spcPct val="35000"/>
            </a:spcAft>
            <a:buNone/>
          </a:pPr>
          <a:r>
            <a:rPr lang="en-GB" sz="2800" b="1" kern="1200"/>
            <a:t>Rotary</a:t>
          </a:r>
          <a:br>
            <a:rPr lang="en-GB" sz="2800" b="1" kern="1200"/>
          </a:br>
          <a:r>
            <a:rPr lang="en-GB" sz="2800" b="1" kern="1200"/>
            <a:t>30-100+</a:t>
          </a:r>
        </a:p>
      </dsp:txBody>
      <dsp:txXfrm>
        <a:off x="6308245" y="1327158"/>
        <a:ext cx="1867530" cy="3024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7A6C-5925-4AFC-9DC8-04C424B557E8}">
      <dsp:nvSpPr>
        <dsp:cNvPr id="0" name=""/>
        <dsp:cNvSpPr/>
      </dsp:nvSpPr>
      <dsp:spPr>
        <a:xfrm>
          <a:off x="1502965" y="0"/>
          <a:ext cx="2175669" cy="2175669"/>
        </a:xfrm>
        <a:prstGeom prst="triangl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Friendship</a:t>
          </a:r>
        </a:p>
        <a:p>
          <a:pPr marL="0" lvl="0" indent="0" algn="ctr" defTabSz="577850">
            <a:lnSpc>
              <a:spcPct val="90000"/>
            </a:lnSpc>
            <a:spcBef>
              <a:spcPct val="0"/>
            </a:spcBef>
            <a:spcAft>
              <a:spcPct val="35000"/>
            </a:spcAft>
            <a:buNone/>
          </a:pPr>
          <a:r>
            <a:rPr lang="en-GB" sz="1300" b="1" kern="1200"/>
            <a:t>Arenas</a:t>
          </a:r>
        </a:p>
      </dsp:txBody>
      <dsp:txXfrm>
        <a:off x="2046882" y="1087835"/>
        <a:ext cx="1087835" cy="1087834"/>
      </dsp:txXfrm>
    </dsp:sp>
    <dsp:sp modelId="{BF51AC4F-7F42-4E7E-A3E3-410D30FBE2B4}">
      <dsp:nvSpPr>
        <dsp:cNvPr id="0" name=""/>
        <dsp:cNvSpPr/>
      </dsp:nvSpPr>
      <dsp:spPr>
        <a:xfrm>
          <a:off x="415130" y="2175669"/>
          <a:ext cx="2175669" cy="2175669"/>
        </a:xfrm>
        <a:prstGeom prst="triangle">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Humanitarian Arenas</a:t>
          </a:r>
        </a:p>
      </dsp:txBody>
      <dsp:txXfrm>
        <a:off x="959047" y="3263504"/>
        <a:ext cx="1087835" cy="1087834"/>
      </dsp:txXfrm>
    </dsp:sp>
    <dsp:sp modelId="{874AB00F-CE23-42B7-8FA3-7770B4A37541}">
      <dsp:nvSpPr>
        <dsp:cNvPr id="0" name=""/>
        <dsp:cNvSpPr/>
      </dsp:nvSpPr>
      <dsp:spPr>
        <a:xfrm rot="10800000">
          <a:off x="1502965" y="2175669"/>
          <a:ext cx="2175669" cy="2175669"/>
        </a:xfrm>
        <a:prstGeom prst="triangle">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Regular Learning- &amp; Development Arenas</a:t>
          </a:r>
        </a:p>
      </dsp:txBody>
      <dsp:txXfrm rot="10800000">
        <a:off x="2046882" y="2175669"/>
        <a:ext cx="1087835" cy="1087834"/>
      </dsp:txXfrm>
    </dsp:sp>
    <dsp:sp modelId="{430A02A2-E43E-435E-B3CF-AA3E37181BBB}">
      <dsp:nvSpPr>
        <dsp:cNvPr id="0" name=""/>
        <dsp:cNvSpPr/>
      </dsp:nvSpPr>
      <dsp:spPr>
        <a:xfrm>
          <a:off x="2590800" y="2175669"/>
          <a:ext cx="2175669" cy="2175669"/>
        </a:xfrm>
        <a:prstGeom prst="triangl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Networking Arenas</a:t>
          </a:r>
        </a:p>
      </dsp:txBody>
      <dsp:txXfrm>
        <a:off x="3134717" y="3263504"/>
        <a:ext cx="1087835"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7A6C-5925-4AFC-9DC8-04C424B557E8}">
      <dsp:nvSpPr>
        <dsp:cNvPr id="0" name=""/>
        <dsp:cNvSpPr/>
      </dsp:nvSpPr>
      <dsp:spPr>
        <a:xfrm>
          <a:off x="1502965" y="0"/>
          <a:ext cx="2175669" cy="2175669"/>
        </a:xfrm>
        <a:prstGeom prst="triangle">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Friendship</a:t>
          </a:r>
        </a:p>
        <a:p>
          <a:pPr marL="0" lvl="0" indent="0" algn="ctr" defTabSz="533400">
            <a:lnSpc>
              <a:spcPct val="90000"/>
            </a:lnSpc>
            <a:spcBef>
              <a:spcPct val="0"/>
            </a:spcBef>
            <a:spcAft>
              <a:spcPct val="35000"/>
            </a:spcAft>
            <a:buNone/>
          </a:pPr>
          <a:r>
            <a:rPr lang="en-GB" sz="1200" b="1" kern="1200"/>
            <a:t>Arenas</a:t>
          </a:r>
        </a:p>
      </dsp:txBody>
      <dsp:txXfrm>
        <a:off x="2046882" y="1087835"/>
        <a:ext cx="1087835" cy="1087834"/>
      </dsp:txXfrm>
    </dsp:sp>
    <dsp:sp modelId="{BF51AC4F-7F42-4E7E-A3E3-410D30FBE2B4}">
      <dsp:nvSpPr>
        <dsp:cNvPr id="0" name=""/>
        <dsp:cNvSpPr/>
      </dsp:nvSpPr>
      <dsp:spPr>
        <a:xfrm>
          <a:off x="415130" y="2175669"/>
          <a:ext cx="2175669" cy="2175669"/>
        </a:xfrm>
        <a:prstGeom prst="triangle">
          <a:avLst/>
        </a:prstGeom>
        <a:solidFill>
          <a:schemeClr val="accent4">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Humanitarian Arenas</a:t>
          </a:r>
        </a:p>
      </dsp:txBody>
      <dsp:txXfrm>
        <a:off x="959047" y="3263504"/>
        <a:ext cx="1087835" cy="1087834"/>
      </dsp:txXfrm>
    </dsp:sp>
    <dsp:sp modelId="{874AB00F-CE23-42B7-8FA3-7770B4A37541}">
      <dsp:nvSpPr>
        <dsp:cNvPr id="0" name=""/>
        <dsp:cNvSpPr/>
      </dsp:nvSpPr>
      <dsp:spPr>
        <a:xfrm rot="10800000">
          <a:off x="1502965" y="2175669"/>
          <a:ext cx="2175669" cy="2175669"/>
        </a:xfrm>
        <a:prstGeom prst="triangle">
          <a:avLst/>
        </a:prstGeom>
        <a:solidFill>
          <a:schemeClr val="accent1">
            <a:alpha val="6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Regular Learning- &amp; Development Arenas</a:t>
          </a:r>
        </a:p>
      </dsp:txBody>
      <dsp:txXfrm rot="10800000">
        <a:off x="2046882" y="2175669"/>
        <a:ext cx="1087835" cy="1087834"/>
      </dsp:txXfrm>
    </dsp:sp>
    <dsp:sp modelId="{430A02A2-E43E-435E-B3CF-AA3E37181BBB}">
      <dsp:nvSpPr>
        <dsp:cNvPr id="0" name=""/>
        <dsp:cNvSpPr/>
      </dsp:nvSpPr>
      <dsp:spPr>
        <a:xfrm>
          <a:off x="2590800" y="2175669"/>
          <a:ext cx="2175669" cy="2175669"/>
        </a:xfrm>
        <a:prstGeom prst="triangle">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Professional Networking Arenas</a:t>
          </a:r>
          <a:br>
            <a:rPr lang="en-GB" sz="1200" b="1" kern="1200"/>
          </a:br>
          <a:r>
            <a:rPr lang="en-GB" sz="1200" b="1" kern="1200"/>
            <a:t>(yrkesnettverk)</a:t>
          </a:r>
        </a:p>
      </dsp:txBody>
      <dsp:txXfrm>
        <a:off x="3134717" y="3263504"/>
        <a:ext cx="1087835"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7A6C-5925-4AFC-9DC8-04C424B557E8}">
      <dsp:nvSpPr>
        <dsp:cNvPr id="0" name=""/>
        <dsp:cNvSpPr/>
      </dsp:nvSpPr>
      <dsp:spPr>
        <a:xfrm>
          <a:off x="1502965" y="0"/>
          <a:ext cx="2175669" cy="2175669"/>
        </a:xfrm>
        <a:prstGeom prst="triangle">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Friendship</a:t>
          </a:r>
        </a:p>
        <a:p>
          <a:pPr marL="0" lvl="0" indent="0" algn="ctr" defTabSz="533400">
            <a:lnSpc>
              <a:spcPct val="90000"/>
            </a:lnSpc>
            <a:spcBef>
              <a:spcPct val="0"/>
            </a:spcBef>
            <a:spcAft>
              <a:spcPct val="35000"/>
            </a:spcAft>
            <a:buNone/>
          </a:pPr>
          <a:r>
            <a:rPr lang="en-GB" sz="1200" b="1" kern="1200"/>
            <a:t>Arenas</a:t>
          </a:r>
        </a:p>
      </dsp:txBody>
      <dsp:txXfrm>
        <a:off x="2046882" y="1087835"/>
        <a:ext cx="1087835" cy="1087834"/>
      </dsp:txXfrm>
    </dsp:sp>
    <dsp:sp modelId="{BF51AC4F-7F42-4E7E-A3E3-410D30FBE2B4}">
      <dsp:nvSpPr>
        <dsp:cNvPr id="0" name=""/>
        <dsp:cNvSpPr/>
      </dsp:nvSpPr>
      <dsp:spPr>
        <a:xfrm>
          <a:off x="415130" y="2175669"/>
          <a:ext cx="2175669" cy="2175669"/>
        </a:xfrm>
        <a:prstGeom prst="triangle">
          <a:avLst/>
        </a:prstGeom>
        <a:solidFill>
          <a:schemeClr val="accent4">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Humanitarian Arenas</a:t>
          </a:r>
        </a:p>
      </dsp:txBody>
      <dsp:txXfrm>
        <a:off x="959047" y="3263504"/>
        <a:ext cx="1087835" cy="1087834"/>
      </dsp:txXfrm>
    </dsp:sp>
    <dsp:sp modelId="{874AB00F-CE23-42B7-8FA3-7770B4A37541}">
      <dsp:nvSpPr>
        <dsp:cNvPr id="0" name=""/>
        <dsp:cNvSpPr/>
      </dsp:nvSpPr>
      <dsp:spPr>
        <a:xfrm rot="10800000">
          <a:off x="1502965" y="2175669"/>
          <a:ext cx="2175669" cy="2175669"/>
        </a:xfrm>
        <a:prstGeom prst="triangle">
          <a:avLst/>
        </a:prstGeom>
        <a:solidFill>
          <a:schemeClr val="accent1">
            <a:alpha val="6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Regular Learning- &amp; Development Arenas</a:t>
          </a:r>
        </a:p>
      </dsp:txBody>
      <dsp:txXfrm rot="10800000">
        <a:off x="2046882" y="2175669"/>
        <a:ext cx="1087835" cy="1087834"/>
      </dsp:txXfrm>
    </dsp:sp>
    <dsp:sp modelId="{430A02A2-E43E-435E-B3CF-AA3E37181BBB}">
      <dsp:nvSpPr>
        <dsp:cNvPr id="0" name=""/>
        <dsp:cNvSpPr/>
      </dsp:nvSpPr>
      <dsp:spPr>
        <a:xfrm>
          <a:off x="2590800" y="2175669"/>
          <a:ext cx="2175669" cy="2175669"/>
        </a:xfrm>
        <a:prstGeom prst="triangle">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Professional Networking Arenas</a:t>
          </a:r>
          <a:br>
            <a:rPr lang="en-GB" sz="1200" b="1" kern="1200"/>
          </a:br>
          <a:r>
            <a:rPr lang="en-GB" sz="1200" b="1" kern="1200"/>
            <a:t>(yrkesnettverk)</a:t>
          </a:r>
        </a:p>
      </dsp:txBody>
      <dsp:txXfrm>
        <a:off x="3134717" y="3263504"/>
        <a:ext cx="1087835"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7A6C-5925-4AFC-9DC8-04C424B557E8}">
      <dsp:nvSpPr>
        <dsp:cNvPr id="0" name=""/>
        <dsp:cNvSpPr/>
      </dsp:nvSpPr>
      <dsp:spPr>
        <a:xfrm>
          <a:off x="1502965" y="0"/>
          <a:ext cx="2175669" cy="2175669"/>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SCOPE</a:t>
          </a:r>
        </a:p>
      </dsp:txBody>
      <dsp:txXfrm>
        <a:off x="2046882" y="1087835"/>
        <a:ext cx="1087835" cy="1087834"/>
      </dsp:txXfrm>
    </dsp:sp>
    <dsp:sp modelId="{BF51AC4F-7F42-4E7E-A3E3-410D30FBE2B4}">
      <dsp:nvSpPr>
        <dsp:cNvPr id="0" name=""/>
        <dsp:cNvSpPr/>
      </dsp:nvSpPr>
      <dsp:spPr>
        <a:xfrm>
          <a:off x="415130" y="2175669"/>
          <a:ext cx="2175669" cy="2175669"/>
        </a:xfrm>
        <a:prstGeom prst="triangl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COST</a:t>
          </a:r>
        </a:p>
      </dsp:txBody>
      <dsp:txXfrm>
        <a:off x="959047" y="3263504"/>
        <a:ext cx="1087835" cy="1087834"/>
      </dsp:txXfrm>
    </dsp:sp>
    <dsp:sp modelId="{874AB00F-CE23-42B7-8FA3-7770B4A37541}">
      <dsp:nvSpPr>
        <dsp:cNvPr id="0" name=""/>
        <dsp:cNvSpPr/>
      </dsp:nvSpPr>
      <dsp:spPr>
        <a:xfrm rot="10800000">
          <a:off x="1502965" y="2175669"/>
          <a:ext cx="2175669" cy="2175669"/>
        </a:xfrm>
        <a:prstGeom prst="triangl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QUALITY</a:t>
          </a:r>
        </a:p>
      </dsp:txBody>
      <dsp:txXfrm rot="10800000">
        <a:off x="2046882" y="2175669"/>
        <a:ext cx="1087835" cy="1087834"/>
      </dsp:txXfrm>
    </dsp:sp>
    <dsp:sp modelId="{430A02A2-E43E-435E-B3CF-AA3E37181BBB}">
      <dsp:nvSpPr>
        <dsp:cNvPr id="0" name=""/>
        <dsp:cNvSpPr/>
      </dsp:nvSpPr>
      <dsp:spPr>
        <a:xfrm>
          <a:off x="2590800" y="2175669"/>
          <a:ext cx="2175669" cy="2175669"/>
        </a:xfrm>
        <a:prstGeom prst="triangl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TIME</a:t>
          </a:r>
        </a:p>
      </dsp:txBody>
      <dsp:txXfrm>
        <a:off x="3134717" y="3263504"/>
        <a:ext cx="1087835"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CFFA8-8DC9-4054-9DD8-EC22F9DABD37}" type="datetimeFigureOut">
              <a:rPr lang="en-GB" smtClean="0"/>
              <a:t>04/04/2021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0B2D5-ECDD-4719-8980-B8AC29F34443}" type="slidenum">
              <a:rPr lang="en-GB" smtClean="0"/>
              <a:t>‹#›</a:t>
            </a:fld>
            <a:endParaRPr lang="en-GB"/>
          </a:p>
        </p:txBody>
      </p:sp>
    </p:spTree>
    <p:extLst>
      <p:ext uri="{BB962C8B-B14F-4D97-AF65-F5344CB8AC3E}">
        <p14:creationId xmlns:p14="http://schemas.microsoft.com/office/powerpoint/2010/main" val="3364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rotary.org/en/document/board-minutes-october-201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RI Board decisions October 2019: </a:t>
            </a:r>
            <a:r>
              <a:rPr lang="en-GB">
                <a:hlinkClick r:id="rId3"/>
              </a:rPr>
              <a:t>Board minutes - October 2019</a:t>
            </a:r>
            <a:endParaRPr lang="en-GB"/>
          </a:p>
          <a:p>
            <a:r>
              <a:rPr lang="en-GB"/>
              <a:t>The second 2019–20 RI Board of Directors meeting was held on 21–24 October 2019 at the Rotary International World Headquarters in Evanston, Illinois, USA. </a:t>
            </a:r>
          </a:p>
          <a:p>
            <a:r>
              <a:rPr lang="en-GB"/>
              <a:t>At this meeting, the Board reviewed 14 committee reports and recorded 61 decisions.</a:t>
            </a:r>
          </a:p>
          <a:p>
            <a:r>
              <a:rPr lang="en-GB" b="1"/>
              <a:t>Club and District</a:t>
            </a:r>
          </a:p>
          <a:p>
            <a:r>
              <a:rPr lang="en-GB"/>
              <a:t>The Board received a report on membership trends that included, as of 1 July 2019, a membership total of 1,189,466 Rotarians (down 5,641 members from 2018) and a total of 35,890 clubs (up 209 clubs from 2018).</a:t>
            </a:r>
          </a:p>
          <a:p>
            <a:r>
              <a:rPr lang="en-GB" b="1"/>
              <a:t>Programs and Awards</a:t>
            </a:r>
          </a:p>
          <a:p>
            <a:r>
              <a:rPr lang="en-GB"/>
              <a:t>in reviewing several recommendations from the Elevate Rotaract Task Force, agreed to</a:t>
            </a:r>
          </a:p>
          <a:p>
            <a:pPr lvl="1"/>
            <a:r>
              <a:rPr lang="en-GB"/>
              <a:t>allow Rotaract clubs to organize without a sponsor</a:t>
            </a:r>
          </a:p>
          <a:p>
            <a:pPr lvl="1"/>
            <a:r>
              <a:rPr lang="en-GB"/>
              <a:t>allow Rotaract clubs to organize with a Rotaract club sponsor</a:t>
            </a:r>
          </a:p>
          <a:p>
            <a:pPr lvl="1"/>
            <a:r>
              <a:rPr lang="en-GB"/>
              <a:t>remove the upper age limit of Rotaract (but maintained that the program is for young adults)</a:t>
            </a:r>
          </a:p>
          <a:p>
            <a:pPr lvl="1"/>
            <a:r>
              <a:rPr lang="en-GB"/>
              <a:t>strongly encourage Rotary districts to include Rotaractors in every district committee</a:t>
            </a:r>
          </a:p>
          <a:p>
            <a:pPr lvl="1"/>
            <a:r>
              <a:rPr lang="en-GB"/>
              <a:t>further review establishing per capita dues for Rotaractors</a:t>
            </a:r>
          </a:p>
          <a:p>
            <a:pPr lvl="1"/>
            <a:r>
              <a:rPr lang="en-GB"/>
              <a:t>eliminate the US$50 chartering fee for new Rotaract clubs, beginning 1 July 2021 (provided that a Rotaract per capita dues structure is in place)</a:t>
            </a:r>
          </a:p>
          <a:p>
            <a:pPr lvl="1"/>
            <a:r>
              <a:rPr lang="en-GB"/>
              <a:t>encourage future RI presidents to appoint Rotaractors as advisers to RI committees</a:t>
            </a:r>
          </a:p>
          <a:p>
            <a:pPr lvl="1"/>
            <a:r>
              <a:rPr lang="en-GB"/>
              <a:t>explore developing a mobile app to better facilitate Rotary and Rotaract club management and communications</a:t>
            </a:r>
          </a:p>
          <a:p>
            <a:pPr lvl="1"/>
            <a:r>
              <a:rPr lang="en-GB" b="1" u="sng"/>
              <a:t>set the following goals pertaining to Rotaract:</a:t>
            </a:r>
          </a:p>
          <a:p>
            <a:pPr lvl="2"/>
            <a:r>
              <a:rPr lang="en-GB" b="1"/>
              <a:t>increase the number of reported Rotaractors by 100 percent by 2022</a:t>
            </a:r>
          </a:p>
          <a:p>
            <a:pPr lvl="2"/>
            <a:r>
              <a:rPr lang="en-GB" b="1"/>
              <a:t>increase the number of reported Rotaractors that join Rotary clubs by 20 percent by 2022</a:t>
            </a:r>
          </a:p>
          <a:p>
            <a:pPr lvl="2"/>
            <a:r>
              <a:rPr lang="en-GB" b="1"/>
              <a:t>increase the number of reported Rotaractors to one million by 2029.</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9EE0B2D5-ECDD-4719-8980-B8AC29F34443}" type="slidenum">
              <a:rPr lang="en-GB" smtClean="0"/>
              <a:t>1</a:t>
            </a:fld>
            <a:endParaRPr lang="en-GB"/>
          </a:p>
        </p:txBody>
      </p:sp>
    </p:spTree>
    <p:extLst>
      <p:ext uri="{BB962C8B-B14F-4D97-AF65-F5344CB8AC3E}">
        <p14:creationId xmlns:p14="http://schemas.microsoft.com/office/powerpoint/2010/main" val="48424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a:t>Som bevegelse trenger Rotary og d2310 vekst og varige rekrutteringsmodeller</a:t>
            </a:r>
            <a:endParaRPr lang="en-GB"/>
          </a:p>
        </p:txBody>
      </p:sp>
      <p:sp>
        <p:nvSpPr>
          <p:cNvPr id="4" name="Slide Number Placeholder 3"/>
          <p:cNvSpPr>
            <a:spLocks noGrp="1"/>
          </p:cNvSpPr>
          <p:nvPr>
            <p:ph type="sldNum" sz="quarter" idx="5"/>
          </p:nvPr>
        </p:nvSpPr>
        <p:spPr/>
        <p:txBody>
          <a:bodyPr/>
          <a:lstStyle/>
          <a:p>
            <a:fld id="{9EE0B2D5-ECDD-4719-8980-B8AC29F34443}" type="slidenum">
              <a:rPr lang="en-GB" smtClean="0"/>
              <a:t>2</a:t>
            </a:fld>
            <a:endParaRPr lang="en-GB"/>
          </a:p>
        </p:txBody>
      </p:sp>
    </p:spTree>
    <p:extLst>
      <p:ext uri="{BB962C8B-B14F-4D97-AF65-F5344CB8AC3E}">
        <p14:creationId xmlns:p14="http://schemas.microsoft.com/office/powerpoint/2010/main" val="375553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Hvert år etablerer 5-10.000 16-25 åringer ungdomsbedrifter (UB) i Norge gjennom Ungt Entreprenørskap (UE).</a:t>
            </a:r>
            <a:endParaRPr lang="en-GB"/>
          </a:p>
          <a:p>
            <a:r>
              <a:rPr lang="nb-NO"/>
              <a:t>De blir automatisk medlemmer i organisasjonen UE Alumni, men der er det ikke regelmessige medlemssamlinger.</a:t>
            </a:r>
            <a:endParaRPr lang="en-GB"/>
          </a:p>
          <a:p>
            <a:r>
              <a:rPr lang="nb-NO"/>
              <a:t>Dette er et fantastisk rekrutteringsgrunnlag for både Rotary og Rotaract. </a:t>
            </a:r>
            <a:br>
              <a:rPr lang="nb-NO"/>
            </a:br>
            <a:r>
              <a:rPr lang="nb-NO"/>
              <a:t>Første skritt er å tilby Rotary-mentorer til ungdomsbedriftene. Andre skritt er at Rotary-klubber i fellesskap lager lavterskel-Rotaract-tilbud for UE Alumni-medlemmer </a:t>
            </a:r>
            <a:br>
              <a:rPr lang="nb-NO"/>
            </a:br>
            <a:r>
              <a:rPr lang="nb-NO"/>
              <a:t>som gjør at de blir Rotaract-medlemmer.</a:t>
            </a:r>
            <a:endParaRPr lang="en-GB"/>
          </a:p>
          <a:p>
            <a:endParaRPr lang="en-GB"/>
          </a:p>
        </p:txBody>
      </p:sp>
      <p:sp>
        <p:nvSpPr>
          <p:cNvPr id="4" name="Slide Number Placeholder 3"/>
          <p:cNvSpPr>
            <a:spLocks noGrp="1"/>
          </p:cNvSpPr>
          <p:nvPr>
            <p:ph type="sldNum" sz="quarter" idx="5"/>
          </p:nvPr>
        </p:nvSpPr>
        <p:spPr/>
        <p:txBody>
          <a:bodyPr/>
          <a:lstStyle/>
          <a:p>
            <a:fld id="{9EE0B2D5-ECDD-4719-8980-B8AC29F34443}" type="slidenum">
              <a:rPr lang="en-GB" smtClean="0"/>
              <a:t>4</a:t>
            </a:fld>
            <a:endParaRPr lang="en-GB"/>
          </a:p>
        </p:txBody>
      </p:sp>
    </p:spTree>
    <p:extLst>
      <p:ext uri="{BB962C8B-B14F-4D97-AF65-F5344CB8AC3E}">
        <p14:creationId xmlns:p14="http://schemas.microsoft.com/office/powerpoint/2010/main" val="423104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E0B2D5-ECDD-4719-8980-B8AC29F34443}" type="slidenum">
              <a:rPr lang="en-GB" smtClean="0"/>
              <a:t>5</a:t>
            </a:fld>
            <a:endParaRPr lang="en-GB"/>
          </a:p>
        </p:txBody>
      </p:sp>
    </p:spTree>
    <p:extLst>
      <p:ext uri="{BB962C8B-B14F-4D97-AF65-F5344CB8AC3E}">
        <p14:creationId xmlns:p14="http://schemas.microsoft.com/office/powerpoint/2010/main" val="331486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tillegg bør man regelmessig invitere Rotaract medlemmer </a:t>
            </a:r>
          </a:p>
        </p:txBody>
      </p:sp>
      <p:sp>
        <p:nvSpPr>
          <p:cNvPr id="4" name="Slide Number Placeholder 3"/>
          <p:cNvSpPr>
            <a:spLocks noGrp="1"/>
          </p:cNvSpPr>
          <p:nvPr>
            <p:ph type="sldNum" sz="quarter" idx="5"/>
          </p:nvPr>
        </p:nvSpPr>
        <p:spPr/>
        <p:txBody>
          <a:bodyPr/>
          <a:lstStyle/>
          <a:p>
            <a:fld id="{9EE0B2D5-ECDD-4719-8980-B8AC29F34443}" type="slidenum">
              <a:rPr lang="en-GB" smtClean="0"/>
              <a:t>6</a:t>
            </a:fld>
            <a:endParaRPr lang="en-GB"/>
          </a:p>
        </p:txBody>
      </p:sp>
    </p:spTree>
    <p:extLst>
      <p:ext uri="{BB962C8B-B14F-4D97-AF65-F5344CB8AC3E}">
        <p14:creationId xmlns:p14="http://schemas.microsoft.com/office/powerpoint/2010/main" val="386073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Vil vi som bevegelsen Rotary være en del av denne læringsnav og skolepartnerskaps-trenden?</a:t>
            </a:r>
          </a:p>
        </p:txBody>
      </p:sp>
      <p:sp>
        <p:nvSpPr>
          <p:cNvPr id="4" name="Slide Number Placeholder 3"/>
          <p:cNvSpPr>
            <a:spLocks noGrp="1"/>
          </p:cNvSpPr>
          <p:nvPr>
            <p:ph type="sldNum" sz="quarter" idx="5"/>
          </p:nvPr>
        </p:nvSpPr>
        <p:spPr/>
        <p:txBody>
          <a:bodyPr/>
          <a:lstStyle/>
          <a:p>
            <a:fld id="{9EE0B2D5-ECDD-4719-8980-B8AC29F34443}" type="slidenum">
              <a:rPr lang="en-GB" smtClean="0"/>
              <a:t>7</a:t>
            </a:fld>
            <a:endParaRPr lang="en-GB"/>
          </a:p>
        </p:txBody>
      </p:sp>
    </p:spTree>
    <p:extLst>
      <p:ext uri="{BB962C8B-B14F-4D97-AF65-F5344CB8AC3E}">
        <p14:creationId xmlns:p14="http://schemas.microsoft.com/office/powerpoint/2010/main" val="356619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Listen er basert på ekstisterende vgs-skoler med sterkt entreprenørskapsfokus over tid</a:t>
            </a:r>
          </a:p>
        </p:txBody>
      </p:sp>
      <p:sp>
        <p:nvSpPr>
          <p:cNvPr id="4" name="Slide Number Placeholder 3"/>
          <p:cNvSpPr>
            <a:spLocks noGrp="1"/>
          </p:cNvSpPr>
          <p:nvPr>
            <p:ph type="sldNum" sz="quarter" idx="5"/>
          </p:nvPr>
        </p:nvSpPr>
        <p:spPr/>
        <p:txBody>
          <a:bodyPr/>
          <a:lstStyle/>
          <a:p>
            <a:fld id="{9EE0B2D5-ECDD-4719-8980-B8AC29F34443}" type="slidenum">
              <a:rPr lang="en-GB" smtClean="0"/>
              <a:t>8</a:t>
            </a:fld>
            <a:endParaRPr lang="en-GB"/>
          </a:p>
        </p:txBody>
      </p:sp>
    </p:spTree>
    <p:extLst>
      <p:ext uri="{BB962C8B-B14F-4D97-AF65-F5344CB8AC3E}">
        <p14:creationId xmlns:p14="http://schemas.microsoft.com/office/powerpoint/2010/main" val="117459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Utgangspunktet er at et nytt nasjonalt styre i Ungt Entreprenørskap Alumni (UEA) ønsker møte med Rotary </a:t>
            </a:r>
          </a:p>
          <a:p>
            <a:r>
              <a:rPr lang="nb-NO"/>
              <a:t>Siste email: «Det var kjipt at RYLA ble avlyst, vi så veldig frem til det. Håper vi får til noe lignende senere!</a:t>
            </a:r>
          </a:p>
          <a:p>
            <a:r>
              <a:rPr lang="nb-NO"/>
              <a:t>Vi håper Rotary vil fortsette samtalen med UEA og kan gjerne ta et digitalt møte med deg og evt. beslutningstagere</a:t>
            </a:r>
            <a:br>
              <a:rPr lang="nb-NO"/>
            </a:br>
            <a:r>
              <a:rPr lang="nb-NO"/>
              <a:t>hvis dette skulle være ønskelig om hvordan vi kan samarbeide og hva vi kan tilby hverandre.»</a:t>
            </a:r>
          </a:p>
          <a:p>
            <a:r>
              <a:rPr lang="nb-NO"/>
              <a:t> </a:t>
            </a:r>
          </a:p>
          <a:p>
            <a:r>
              <a:rPr lang="nb-NO"/>
              <a:t>Vi var nesten i mål både i RYLA og PETS våren 2020 og delvis 2021, men må nå restarte igjen. </a:t>
            </a:r>
            <a:endParaRPr lang="en-GB"/>
          </a:p>
        </p:txBody>
      </p:sp>
      <p:sp>
        <p:nvSpPr>
          <p:cNvPr id="4" name="Slide Number Placeholder 3"/>
          <p:cNvSpPr>
            <a:spLocks noGrp="1"/>
          </p:cNvSpPr>
          <p:nvPr>
            <p:ph type="sldNum" sz="quarter" idx="5"/>
          </p:nvPr>
        </p:nvSpPr>
        <p:spPr/>
        <p:txBody>
          <a:bodyPr/>
          <a:lstStyle/>
          <a:p>
            <a:fld id="{9EE0B2D5-ECDD-4719-8980-B8AC29F34443}" type="slidenum">
              <a:rPr lang="en-GB" smtClean="0"/>
              <a:t>9</a:t>
            </a:fld>
            <a:endParaRPr lang="en-GB"/>
          </a:p>
        </p:txBody>
      </p:sp>
    </p:spTree>
    <p:extLst>
      <p:ext uri="{BB962C8B-B14F-4D97-AF65-F5344CB8AC3E}">
        <p14:creationId xmlns:p14="http://schemas.microsoft.com/office/powerpoint/2010/main" val="287920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C3B0-6398-4445-B0B3-86973743D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720101-F8AA-4112-8FE1-93C1DA561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2AB2C-C68D-4170-A9BA-0D7FB66D79C1}"/>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5" name="Footer Placeholder 4">
            <a:extLst>
              <a:ext uri="{FF2B5EF4-FFF2-40B4-BE49-F238E27FC236}">
                <a16:creationId xmlns:a16="http://schemas.microsoft.com/office/drawing/2014/main" id="{AE77B79B-63F7-4F7E-8B41-3CCFADDAA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1542A7-F577-40B0-B9E5-A06A61C07B2C}"/>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170655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3BE6-32F5-4E2C-89BB-0652AF897D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4F07AD-8214-4A68-8891-E0540DC19B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3CB42D-4BE5-46B0-84F3-E657CB3C50D2}"/>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5" name="Footer Placeholder 4">
            <a:extLst>
              <a:ext uri="{FF2B5EF4-FFF2-40B4-BE49-F238E27FC236}">
                <a16:creationId xmlns:a16="http://schemas.microsoft.com/office/drawing/2014/main" id="{4C4A3A63-17A4-4786-9781-907E3F99E2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C0053-D1B7-435C-A1CF-FC1706BEB659}"/>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283679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E13E4-B8BB-4C6A-809F-58BCA9F901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40110F-B33D-4474-A305-76D025702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6CAC6-FDB5-4CC8-8067-A7AE4E46876B}"/>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5" name="Footer Placeholder 4">
            <a:extLst>
              <a:ext uri="{FF2B5EF4-FFF2-40B4-BE49-F238E27FC236}">
                <a16:creationId xmlns:a16="http://schemas.microsoft.com/office/drawing/2014/main" id="{3F9EC612-BB46-4928-BE63-AF20DE7D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E2F394-4682-4A78-B437-B4308D204550}"/>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298888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E4F5-A31D-452A-9072-B8C0F003D3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FE9AB-9EEF-4331-9289-5F8F13C3CF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1175D5-3085-4975-8835-D90BDA0096D9}"/>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5" name="Footer Placeholder 4">
            <a:extLst>
              <a:ext uri="{FF2B5EF4-FFF2-40B4-BE49-F238E27FC236}">
                <a16:creationId xmlns:a16="http://schemas.microsoft.com/office/drawing/2014/main" id="{CBC617C3-FE29-422D-8714-3CAF3B9D5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EB4617-3157-40ED-80C0-4A745B612578}"/>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31801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BB14-F07F-4953-BC02-CF96F7E3E6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D4861D-5AA5-4E63-A97A-E46CBD28A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B6F6A-B9C6-4A91-9F03-0DE125938B74}"/>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5" name="Footer Placeholder 4">
            <a:extLst>
              <a:ext uri="{FF2B5EF4-FFF2-40B4-BE49-F238E27FC236}">
                <a16:creationId xmlns:a16="http://schemas.microsoft.com/office/drawing/2014/main" id="{736ECB41-3B92-4700-A6EB-64B80D6AC4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8B067D-F0D6-45E5-808D-0E1F3D097A1D}"/>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81902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B32E-D56A-4EFA-9C7E-B9D1B09F2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A40B41-8EA3-4384-B90D-A8C5080E59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090081-C738-4A7C-B753-8892C85125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E64BEF-1D07-42C4-A5A0-5035184AAB4C}"/>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6" name="Footer Placeholder 5">
            <a:extLst>
              <a:ext uri="{FF2B5EF4-FFF2-40B4-BE49-F238E27FC236}">
                <a16:creationId xmlns:a16="http://schemas.microsoft.com/office/drawing/2014/main" id="{A092DD1A-4C30-4969-A7DE-B2BAB77631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36E68F-A549-424A-BD78-D35CCC097EC5}"/>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277696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DED9-0380-46A4-8ABD-16D02EBAE4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99EBA1-DFAD-4B33-A422-DFB5B5881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6B6AB-1172-4AA5-B02F-AD360E8AE0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4408A0-9A5A-4410-8A16-03BD404E5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8C7BA2-7048-4F7A-987E-29F7DFCF3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8066DD-FC77-4439-B618-1FCAA5FF4793}"/>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8" name="Footer Placeholder 7">
            <a:extLst>
              <a:ext uri="{FF2B5EF4-FFF2-40B4-BE49-F238E27FC236}">
                <a16:creationId xmlns:a16="http://schemas.microsoft.com/office/drawing/2014/main" id="{508271E6-D3B3-479D-B0D8-28FE00CA5A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8EF8B3-DC2A-4DA8-8522-EE3AEACA8121}"/>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212890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BB8-8754-4942-BD2D-6D4D6CC893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B05051-3DA5-4FB0-8424-34E8B9DBB79E}"/>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4" name="Footer Placeholder 3">
            <a:extLst>
              <a:ext uri="{FF2B5EF4-FFF2-40B4-BE49-F238E27FC236}">
                <a16:creationId xmlns:a16="http://schemas.microsoft.com/office/drawing/2014/main" id="{BAF0BA66-D159-4BB6-BA84-040F164745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3ACDC5-17FD-4FBB-B3DB-0D21E4E3BB14}"/>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207554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AB535-FFAC-4A24-8DA7-1809725526E5}"/>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3" name="Footer Placeholder 2">
            <a:extLst>
              <a:ext uri="{FF2B5EF4-FFF2-40B4-BE49-F238E27FC236}">
                <a16:creationId xmlns:a16="http://schemas.microsoft.com/office/drawing/2014/main" id="{BAC2C59E-B778-4D4D-A26C-D77C21B30C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7F61F9-67BE-4411-99BA-C4472C97C23E}"/>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203786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6386-7780-4A9A-A49D-A1AEEAB6F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056309-008B-49E2-B215-DCC76950B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531C58-8AF7-4556-937C-3D1EB33A6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A85637-0285-4D40-86C0-3F22801D8FDB}"/>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6" name="Footer Placeholder 5">
            <a:extLst>
              <a:ext uri="{FF2B5EF4-FFF2-40B4-BE49-F238E27FC236}">
                <a16:creationId xmlns:a16="http://schemas.microsoft.com/office/drawing/2014/main" id="{FC6C1AF2-F3D7-4824-A4D5-67D553AE2F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D3AF05-85A4-4090-B1E4-0305EC808A5A}"/>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268110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99CF-839B-4C55-A0FF-729EDF3D1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F29BE9-90F4-44AF-863E-071DF8BD2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CE47C1-969C-4E3B-8605-4E20F4BBE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52E18-EDE2-4DAE-99C2-F489AD947A45}"/>
              </a:ext>
            </a:extLst>
          </p:cNvPr>
          <p:cNvSpPr>
            <a:spLocks noGrp="1"/>
          </p:cNvSpPr>
          <p:nvPr>
            <p:ph type="dt" sz="half" idx="10"/>
          </p:nvPr>
        </p:nvSpPr>
        <p:spPr/>
        <p:txBody>
          <a:bodyPr/>
          <a:lstStyle/>
          <a:p>
            <a:fld id="{0231495C-35D4-44E3-943A-0209791E1AC6}" type="datetimeFigureOut">
              <a:rPr lang="en-GB" smtClean="0"/>
              <a:t>04/04/2021</a:t>
            </a:fld>
            <a:endParaRPr lang="en-GB"/>
          </a:p>
        </p:txBody>
      </p:sp>
      <p:sp>
        <p:nvSpPr>
          <p:cNvPr id="6" name="Footer Placeholder 5">
            <a:extLst>
              <a:ext uri="{FF2B5EF4-FFF2-40B4-BE49-F238E27FC236}">
                <a16:creationId xmlns:a16="http://schemas.microsoft.com/office/drawing/2014/main" id="{3E7C9697-3CC8-4A64-8F6E-406FD7FA67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DF093E-61E5-40A2-B860-9B43A46967BE}"/>
              </a:ext>
            </a:extLst>
          </p:cNvPr>
          <p:cNvSpPr>
            <a:spLocks noGrp="1"/>
          </p:cNvSpPr>
          <p:nvPr>
            <p:ph type="sldNum" sz="quarter" idx="12"/>
          </p:nvPr>
        </p:nvSpPr>
        <p:spPr/>
        <p:txBody>
          <a:bodyPr/>
          <a:lstStyle/>
          <a:p>
            <a:fld id="{0F052C20-D683-48BE-A5D1-0B881E2EE2E4}" type="slidenum">
              <a:rPr lang="en-GB" smtClean="0"/>
              <a:t>‹#›</a:t>
            </a:fld>
            <a:endParaRPr lang="en-GB"/>
          </a:p>
        </p:txBody>
      </p:sp>
    </p:spTree>
    <p:extLst>
      <p:ext uri="{BB962C8B-B14F-4D97-AF65-F5344CB8AC3E}">
        <p14:creationId xmlns:p14="http://schemas.microsoft.com/office/powerpoint/2010/main" val="97776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9DEC9-B3DA-4B90-B27D-AB8B17A72F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A85236-EE7B-49B0-B1AE-E46B1FA28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F9A64E-8852-46C8-AD54-ECE3388AE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1495C-35D4-44E3-943A-0209791E1AC6}" type="datetimeFigureOut">
              <a:rPr lang="en-GB" smtClean="0"/>
              <a:t>04/04/2021</a:t>
            </a:fld>
            <a:endParaRPr lang="en-GB"/>
          </a:p>
        </p:txBody>
      </p:sp>
      <p:sp>
        <p:nvSpPr>
          <p:cNvPr id="5" name="Footer Placeholder 4">
            <a:extLst>
              <a:ext uri="{FF2B5EF4-FFF2-40B4-BE49-F238E27FC236}">
                <a16:creationId xmlns:a16="http://schemas.microsoft.com/office/drawing/2014/main" id="{7B5132FE-B596-48A0-9D01-B7CD1BAC0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ADE562-EE25-484E-BFB8-7630A2E6E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52C20-D683-48BE-A5D1-0B881E2EE2E4}" type="slidenum">
              <a:rPr lang="en-GB" smtClean="0"/>
              <a:t>‹#›</a:t>
            </a:fld>
            <a:endParaRPr lang="en-GB"/>
          </a:p>
        </p:txBody>
      </p:sp>
    </p:spTree>
    <p:extLst>
      <p:ext uri="{BB962C8B-B14F-4D97-AF65-F5344CB8AC3E}">
        <p14:creationId xmlns:p14="http://schemas.microsoft.com/office/powerpoint/2010/main" val="397119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in/kjetill-gunnarson-18195111/" TargetMode="External"/><Relationship Id="rId2" Type="http://schemas.openxmlformats.org/officeDocument/2006/relationships/hyperlink" Target="mailto:Kjetill.gunnarson@outlook.com"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www.youtube.com/watch?v=T49ppN2QATc&amp;t=2173s&amp;ab_channel=H20VG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s://my.rotary.org/en/take-action/empower-leaders/start-exchange" TargetMode="External"/><Relationship Id="rId3" Type="http://schemas.openxmlformats.org/officeDocument/2006/relationships/hyperlink" Target="https://my.rotary.org/en/document/rotarian-code-conduct" TargetMode="External"/><Relationship Id="rId7" Type="http://schemas.openxmlformats.org/officeDocument/2006/relationships/hyperlink" Target="https://my.rotary.org/en/take-action/empower-leaders/organize-ryla-event" TargetMode="External"/><Relationship Id="rId12" Type="http://schemas.openxmlformats.org/officeDocument/2006/relationships/hyperlink" Target="https://my.rotary.org/en/learning-reference/about-rotary/strategic-plan" TargetMode="External"/><Relationship Id="rId2" Type="http://schemas.openxmlformats.org/officeDocument/2006/relationships/hyperlink" Target="https://my.rotary.org/en/document/introduction-vocational-service" TargetMode="External"/><Relationship Id="rId1" Type="http://schemas.openxmlformats.org/officeDocument/2006/relationships/slideLayout" Target="../slideLayouts/slideLayout2.xml"/><Relationship Id="rId6" Type="http://schemas.openxmlformats.org/officeDocument/2006/relationships/hyperlink" Target="https://my.rotary.org/en/take-action/empower-leaders/sponsor-interact-club" TargetMode="External"/><Relationship Id="rId11" Type="http://schemas.openxmlformats.org/officeDocument/2006/relationships/hyperlink" Target="https://my.rotary.org/en/learning-reference/about-rotary/our-priorities" TargetMode="External"/><Relationship Id="rId5" Type="http://schemas.openxmlformats.org/officeDocument/2006/relationships/hyperlink" Target="https://my.rotary.org/en/take-action/empower-leaders/sponsor-rotaract-club" TargetMode="External"/><Relationship Id="rId10" Type="http://schemas.openxmlformats.org/officeDocument/2006/relationships/hyperlink" Target="https://my.rotary.org/en/guiding-principles" TargetMode="External"/><Relationship Id="rId4" Type="http://schemas.openxmlformats.org/officeDocument/2006/relationships/hyperlink" Target="https://my.rotary.org/en/document/communities-action-guide-effective-projects" TargetMode="External"/><Relationship Id="rId9" Type="http://schemas.openxmlformats.org/officeDocument/2006/relationships/hyperlink" Target="https://my.rotary.org/en/learning-reference/about-rotary/areas-focu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my.rotary.org/en/learning-reference/about-rotary/strategic-pla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5" Type="http://schemas.openxmlformats.org/officeDocument/2006/relationships/image" Target="../media/image13.jpeg"/><Relationship Id="rId10" Type="http://schemas.openxmlformats.org/officeDocument/2006/relationships/image" Target="../media/image5.gif"/><Relationship Id="rId4" Type="http://schemas.openxmlformats.org/officeDocument/2006/relationships/diagramData" Target="../diagrams/data1.xml"/><Relationship Id="rId9" Type="http://schemas.openxmlformats.org/officeDocument/2006/relationships/image" Target="../media/image8.jpe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rotary.org/en/get-involved/rotaract-club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ADB98B1-0E59-46FC-94C4-46F21A545EBE}"/>
              </a:ext>
            </a:extLst>
          </p:cNvPr>
          <p:cNvSpPr>
            <a:spLocks noGrp="1"/>
          </p:cNvSpPr>
          <p:nvPr>
            <p:ph type="ctrTitle"/>
          </p:nvPr>
        </p:nvSpPr>
        <p:spPr>
          <a:xfrm>
            <a:off x="1570455" y="1118009"/>
            <a:ext cx="4194241" cy="3180360"/>
          </a:xfrm>
        </p:spPr>
        <p:txBody>
          <a:bodyPr vert="horz" lIns="91440" tIns="45720" rIns="91440" bIns="45720" rtlCol="0" anchor="b">
            <a:normAutofit/>
          </a:bodyPr>
          <a:lstStyle/>
          <a:p>
            <a:pPr algn="l"/>
            <a:r>
              <a:rPr lang="en-US" sz="3800" b="1" kern="1200" dirty="0">
                <a:solidFill>
                  <a:srgbClr val="FFFFFF"/>
                </a:solidFill>
                <a:latin typeface="+mj-lt"/>
                <a:ea typeface="+mj-ea"/>
                <a:cs typeface="+mj-cs"/>
              </a:rPr>
              <a:t>Rotary og </a:t>
            </a:r>
            <a:r>
              <a:rPr lang="en-US" sz="3800" b="1" kern="1200">
                <a:solidFill>
                  <a:srgbClr val="FFFFFF"/>
                </a:solidFill>
                <a:latin typeface="+mj-lt"/>
                <a:ea typeface="+mj-ea"/>
                <a:cs typeface="+mj-cs"/>
              </a:rPr>
              <a:t>Ungt Entreprenørskap v02</a:t>
            </a:r>
            <a:br>
              <a:rPr lang="en-US" sz="3800" b="1" kern="1200" dirty="0">
                <a:solidFill>
                  <a:srgbClr val="FFFFFF"/>
                </a:solidFill>
                <a:latin typeface="+mj-lt"/>
                <a:ea typeface="+mj-ea"/>
                <a:cs typeface="+mj-cs"/>
              </a:rPr>
            </a:br>
            <a:r>
              <a:rPr lang="en-US" sz="3800" i="1" kern="1200" dirty="0" err="1">
                <a:solidFill>
                  <a:srgbClr val="FFFFFF"/>
                </a:solidFill>
                <a:latin typeface="+mj-lt"/>
                <a:ea typeface="+mj-ea"/>
                <a:cs typeface="+mj-cs"/>
              </a:rPr>
              <a:t>en</a:t>
            </a:r>
            <a:r>
              <a:rPr lang="en-US" sz="3800" i="1" kern="1200">
                <a:solidFill>
                  <a:srgbClr val="FFFFFF"/>
                </a:solidFill>
                <a:latin typeface="+mj-lt"/>
                <a:ea typeface="+mj-ea"/>
                <a:cs typeface="+mj-cs"/>
              </a:rPr>
              <a:t> kickstart for nye Rotaract-klubber og rekruttering i d2310</a:t>
            </a:r>
            <a:endParaRPr lang="en-US" sz="3800" b="1" i="1"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8F98C154-4A74-4F6B-83CD-B285DDD908F8}"/>
              </a:ext>
            </a:extLst>
          </p:cNvPr>
          <p:cNvSpPr>
            <a:spLocks noGrp="1"/>
          </p:cNvSpPr>
          <p:nvPr>
            <p:ph type="subTitle" idx="1"/>
          </p:nvPr>
        </p:nvSpPr>
        <p:spPr>
          <a:xfrm>
            <a:off x="1570455" y="4365267"/>
            <a:ext cx="4203811" cy="1065766"/>
          </a:xfrm>
        </p:spPr>
        <p:txBody>
          <a:bodyPr vert="horz" lIns="91440" tIns="45720" rIns="91440" bIns="45720" rtlCol="0">
            <a:normAutofit fontScale="92500" lnSpcReduction="10000"/>
          </a:bodyPr>
          <a:lstStyle/>
          <a:p>
            <a:pPr algn="l"/>
            <a:r>
              <a:rPr lang="en-US" sz="2000" b="1" kern="1200">
                <a:solidFill>
                  <a:srgbClr val="FFFFFF"/>
                </a:solidFill>
                <a:latin typeface="+mn-lt"/>
                <a:ea typeface="+mn-ea"/>
                <a:cs typeface="+mn-cs"/>
              </a:rPr>
              <a:t>Kjetill Gunnarson, Oslo Rotary klubb</a:t>
            </a:r>
          </a:p>
          <a:p>
            <a:pPr algn="l"/>
            <a:r>
              <a:rPr lang="en-US" sz="2000" b="1">
                <a:solidFill>
                  <a:srgbClr val="FFFFFF"/>
                </a:solidFill>
              </a:rPr>
              <a:t>L</a:t>
            </a:r>
            <a:r>
              <a:rPr lang="en-US" sz="2000" b="1" kern="1200">
                <a:solidFill>
                  <a:srgbClr val="FFFFFF"/>
                </a:solidFill>
                <a:latin typeface="+mn-lt"/>
                <a:ea typeface="+mn-ea"/>
                <a:cs typeface="+mn-cs"/>
              </a:rPr>
              <a:t>ærer Entreprenørskap og Rotarianer</a:t>
            </a:r>
          </a:p>
          <a:p>
            <a:pPr algn="l"/>
            <a:r>
              <a:rPr lang="en-US" sz="2000" b="1">
                <a:solidFill>
                  <a:srgbClr val="FFFFFF"/>
                </a:solidFill>
              </a:rPr>
              <a:t>Medgründer 7 nye badminton-klubber</a:t>
            </a:r>
            <a:endParaRPr lang="en-US" sz="2000" b="1" kern="1200">
              <a:solidFill>
                <a:srgbClr val="FFFFFF"/>
              </a:solidFill>
              <a:latin typeface="+mn-lt"/>
              <a:ea typeface="+mn-ea"/>
              <a:cs typeface="+mn-cs"/>
            </a:endParaRPr>
          </a:p>
        </p:txBody>
      </p:sp>
      <p:pic>
        <p:nvPicPr>
          <p:cNvPr id="5" name="Picture 2" descr="Image result for rotary logo people of action">
            <a:extLst>
              <a:ext uri="{FF2B5EF4-FFF2-40B4-BE49-F238E27FC236}">
                <a16:creationId xmlns:a16="http://schemas.microsoft.com/office/drawing/2014/main" id="{8DBC81B9-C408-4455-AEDB-21EECD2991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2774593"/>
            <a:ext cx="4650482" cy="9998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61929CB-C48B-499D-8957-48D7E9492676}"/>
              </a:ext>
            </a:extLst>
          </p:cNvPr>
          <p:cNvSpPr/>
          <p:nvPr/>
        </p:nvSpPr>
        <p:spPr>
          <a:xfrm>
            <a:off x="4962089" y="5838869"/>
            <a:ext cx="7164888" cy="954107"/>
          </a:xfrm>
          <a:prstGeom prst="rect">
            <a:avLst/>
          </a:prstGeom>
        </p:spPr>
        <p:txBody>
          <a:bodyPr wrap="square">
            <a:spAutoFit/>
          </a:bodyPr>
          <a:lstStyle/>
          <a:p>
            <a:pPr algn="r">
              <a:spcAft>
                <a:spcPts val="600"/>
              </a:spcAft>
            </a:pPr>
            <a:r>
              <a:rPr lang="nb-NO" sz="2800"/>
              <a:t>Ifølge «New Rotary» 2019 er RIs mål </a:t>
            </a:r>
            <a:br>
              <a:rPr lang="nb-NO" sz="2800"/>
            </a:br>
            <a:r>
              <a:rPr lang="nb-NO" sz="2800"/>
              <a:t>1 million Rotaract-medlemmer i 2029</a:t>
            </a:r>
            <a:endParaRPr lang="en-GB" sz="2800"/>
          </a:p>
        </p:txBody>
      </p:sp>
      <p:pic>
        <p:nvPicPr>
          <p:cNvPr id="13" name="Picture 12">
            <a:extLst>
              <a:ext uri="{FF2B5EF4-FFF2-40B4-BE49-F238E27FC236}">
                <a16:creationId xmlns:a16="http://schemas.microsoft.com/office/drawing/2014/main" id="{D2627A3F-E8FF-48F1-8BE7-A5AD59629CE9}"/>
              </a:ext>
            </a:extLst>
          </p:cNvPr>
          <p:cNvPicPr>
            <a:picLocks noChangeAspect="1"/>
          </p:cNvPicPr>
          <p:nvPr/>
        </p:nvPicPr>
        <p:blipFill>
          <a:blip r:embed="rId4"/>
          <a:stretch>
            <a:fillRect/>
          </a:stretch>
        </p:blipFill>
        <p:spPr>
          <a:xfrm>
            <a:off x="8497400" y="3863193"/>
            <a:ext cx="2458622" cy="1797662"/>
          </a:xfrm>
          <a:prstGeom prst="rect">
            <a:avLst/>
          </a:prstGeom>
        </p:spPr>
      </p:pic>
      <p:sp>
        <p:nvSpPr>
          <p:cNvPr id="6" name="Rectangle 5">
            <a:extLst>
              <a:ext uri="{FF2B5EF4-FFF2-40B4-BE49-F238E27FC236}">
                <a16:creationId xmlns:a16="http://schemas.microsoft.com/office/drawing/2014/main" id="{8AFBE39E-60CF-4365-AAC9-64495427D3BD}"/>
              </a:ext>
            </a:extLst>
          </p:cNvPr>
          <p:cNvSpPr/>
          <p:nvPr/>
        </p:nvSpPr>
        <p:spPr>
          <a:xfrm>
            <a:off x="5824650" y="643467"/>
            <a:ext cx="5704933" cy="369332"/>
          </a:xfrm>
          <a:prstGeom prst="rect">
            <a:avLst/>
          </a:prstGeom>
        </p:spPr>
        <p:txBody>
          <a:bodyPr wrap="square">
            <a:spAutoFit/>
          </a:bodyPr>
          <a:lstStyle/>
          <a:p>
            <a:pPr algn="r"/>
            <a:r>
              <a:rPr lang="en-GB">
                <a:highlight>
                  <a:srgbClr val="FFFF00"/>
                </a:highlight>
              </a:rPr>
              <a:t>Guvernøren ber om å invitere og inspirere til samarbeide! </a:t>
            </a:r>
            <a:endParaRPr lang="en-GB"/>
          </a:p>
        </p:txBody>
      </p:sp>
    </p:spTree>
    <p:extLst>
      <p:ext uri="{BB962C8B-B14F-4D97-AF65-F5344CB8AC3E}">
        <p14:creationId xmlns:p14="http://schemas.microsoft.com/office/powerpoint/2010/main" val="149912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FF6D-7CE3-4791-8C5A-9BD160930F48}"/>
              </a:ext>
            </a:extLst>
          </p:cNvPr>
          <p:cNvSpPr>
            <a:spLocks noGrp="1"/>
          </p:cNvSpPr>
          <p:nvPr>
            <p:ph type="title"/>
          </p:nvPr>
        </p:nvSpPr>
        <p:spPr/>
        <p:txBody>
          <a:bodyPr/>
          <a:lstStyle/>
          <a:p>
            <a:r>
              <a:rPr lang="en-GB" b="1">
                <a:latin typeface="+mn-lt"/>
              </a:rPr>
              <a:t>Mer informasjon</a:t>
            </a:r>
          </a:p>
        </p:txBody>
      </p:sp>
      <p:sp>
        <p:nvSpPr>
          <p:cNvPr id="3" name="Content Placeholder 2">
            <a:extLst>
              <a:ext uri="{FF2B5EF4-FFF2-40B4-BE49-F238E27FC236}">
                <a16:creationId xmlns:a16="http://schemas.microsoft.com/office/drawing/2014/main" id="{822B205D-25F5-42F0-AB55-099E57B2B315}"/>
              </a:ext>
            </a:extLst>
          </p:cNvPr>
          <p:cNvSpPr>
            <a:spLocks noGrp="1"/>
          </p:cNvSpPr>
          <p:nvPr>
            <p:ph idx="1"/>
          </p:nvPr>
        </p:nvSpPr>
        <p:spPr>
          <a:xfrm>
            <a:off x="716507" y="213469"/>
            <a:ext cx="10515600" cy="2320465"/>
          </a:xfrm>
        </p:spPr>
        <p:txBody>
          <a:bodyPr/>
          <a:lstStyle/>
          <a:p>
            <a:pPr algn="r"/>
            <a:r>
              <a:rPr lang="en-GB" b="1"/>
              <a:t>Kjetill Gunnarson</a:t>
            </a:r>
            <a:r>
              <a:rPr lang="en-GB"/>
              <a:t>, Oslo Rotary klubb</a:t>
            </a:r>
          </a:p>
          <a:p>
            <a:pPr algn="r"/>
            <a:r>
              <a:rPr lang="en-GB">
                <a:hlinkClick r:id="rId2"/>
              </a:rPr>
              <a:t>Kjetill.gunnarson@outlook.com</a:t>
            </a:r>
            <a:endParaRPr lang="en-GB"/>
          </a:p>
          <a:p>
            <a:pPr algn="r"/>
            <a:r>
              <a:rPr lang="en-GB"/>
              <a:t>9755 5179</a:t>
            </a:r>
          </a:p>
          <a:p>
            <a:pPr algn="r"/>
            <a:r>
              <a:rPr lang="en-GB" sz="1600">
                <a:hlinkClick r:id="rId3"/>
              </a:rPr>
              <a:t>https://www.linkedin.com/in/kjetill-gunnarson-18195111/</a:t>
            </a:r>
            <a:endParaRPr lang="en-GB" sz="1600"/>
          </a:p>
          <a:p>
            <a:pPr algn="r"/>
            <a:r>
              <a:rPr lang="en-GB" sz="1200">
                <a:hlinkClick r:id="rId4"/>
              </a:rPr>
              <a:t>https://www.youtube.com/watch?v=T49ppN2QATc&amp;t=2173s&amp;ab_channel=H20VGS</a:t>
            </a:r>
            <a:r>
              <a:rPr lang="en-GB" sz="1200"/>
              <a:t> </a:t>
            </a:r>
          </a:p>
        </p:txBody>
      </p:sp>
      <p:pic>
        <p:nvPicPr>
          <p:cNvPr id="1026" name="Bilde 1" descr="Bildet kan inneholde: 1 person, utendørs og nærbilde">
            <a:extLst>
              <a:ext uri="{FF2B5EF4-FFF2-40B4-BE49-F238E27FC236}">
                <a16:creationId xmlns:a16="http://schemas.microsoft.com/office/drawing/2014/main" id="{36A75A5D-0A91-43AB-8789-A20A3D84CB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05" y="2785542"/>
            <a:ext cx="6459117" cy="363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CDB4B154-5401-4154-A977-5FAF033279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233" y="2466301"/>
            <a:ext cx="5271762" cy="39538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7EB188-C825-47C8-8EED-44F1B8E233D8}"/>
              </a:ext>
            </a:extLst>
          </p:cNvPr>
          <p:cNvSpPr txBox="1"/>
          <p:nvPr/>
        </p:nvSpPr>
        <p:spPr>
          <a:xfrm>
            <a:off x="6932022" y="6420123"/>
            <a:ext cx="5123006" cy="369332"/>
          </a:xfrm>
          <a:prstGeom prst="rect">
            <a:avLst/>
          </a:prstGeom>
          <a:noFill/>
        </p:spPr>
        <p:txBody>
          <a:bodyPr wrap="none" rtlCol="0">
            <a:spAutoFit/>
          </a:bodyPr>
          <a:lstStyle/>
          <a:p>
            <a:pPr algn="ctr"/>
            <a:r>
              <a:rPr lang="en-GB" b="1">
                <a:highlight>
                  <a:srgbClr val="FFFF00"/>
                </a:highlight>
              </a:rPr>
              <a:t>Fremtidige Rotary medlemmer ;-) nå 25 år, da 18 år </a:t>
            </a:r>
          </a:p>
        </p:txBody>
      </p:sp>
    </p:spTree>
    <p:extLst>
      <p:ext uri="{BB962C8B-B14F-4D97-AF65-F5344CB8AC3E}">
        <p14:creationId xmlns:p14="http://schemas.microsoft.com/office/powerpoint/2010/main" val="254512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F0D9-552D-4848-84C6-15843B09E4ED}"/>
              </a:ext>
            </a:extLst>
          </p:cNvPr>
          <p:cNvSpPr>
            <a:spLocks noGrp="1"/>
          </p:cNvSpPr>
          <p:nvPr>
            <p:ph type="title"/>
          </p:nvPr>
        </p:nvSpPr>
        <p:spPr>
          <a:xfrm>
            <a:off x="831850" y="1709738"/>
            <a:ext cx="10722102" cy="2852737"/>
          </a:xfrm>
        </p:spPr>
        <p:txBody>
          <a:bodyPr>
            <a:normAutofit fontScale="90000"/>
          </a:bodyPr>
          <a:lstStyle/>
          <a:p>
            <a:r>
              <a:rPr lang="en-GB" b="1"/>
              <a:t>Vedlegg</a:t>
            </a:r>
            <a:br>
              <a:rPr lang="en-GB" b="1"/>
            </a:br>
            <a:r>
              <a:rPr lang="en-GB" b="1"/>
              <a:t>1.Neste skritt NORFO, distrikt, og klubb</a:t>
            </a:r>
            <a:br>
              <a:rPr lang="en-GB" b="1"/>
            </a:br>
            <a:r>
              <a:rPr lang="en-GB" b="1"/>
              <a:t>2.Rotary as a voluntary organisation</a:t>
            </a:r>
            <a:br>
              <a:rPr lang="en-GB" b="1"/>
            </a:br>
            <a:r>
              <a:rPr lang="en-GB" b="1"/>
              <a:t>3.All of Rotary in only five slides</a:t>
            </a:r>
          </a:p>
        </p:txBody>
      </p:sp>
      <p:sp>
        <p:nvSpPr>
          <p:cNvPr id="3" name="Text Placeholder 2">
            <a:extLst>
              <a:ext uri="{FF2B5EF4-FFF2-40B4-BE49-F238E27FC236}">
                <a16:creationId xmlns:a16="http://schemas.microsoft.com/office/drawing/2014/main" id="{15338BAE-6204-4904-BDF8-1C193ED169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0987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F0D9-552D-4848-84C6-15843B09E4ED}"/>
              </a:ext>
            </a:extLst>
          </p:cNvPr>
          <p:cNvSpPr>
            <a:spLocks noGrp="1"/>
          </p:cNvSpPr>
          <p:nvPr>
            <p:ph type="title"/>
          </p:nvPr>
        </p:nvSpPr>
        <p:spPr>
          <a:xfrm>
            <a:off x="831850" y="1709738"/>
            <a:ext cx="10722102" cy="2852737"/>
          </a:xfrm>
        </p:spPr>
        <p:txBody>
          <a:bodyPr>
            <a:normAutofit/>
          </a:bodyPr>
          <a:lstStyle/>
          <a:p>
            <a:r>
              <a:rPr lang="en-GB" sz="5400" b="1"/>
              <a:t>1.Neste skritt NORFO, distrikt, og klubb</a:t>
            </a:r>
            <a:br>
              <a:rPr lang="en-GB" sz="5400" b="1"/>
            </a:br>
            <a:r>
              <a:rPr lang="en-GB" sz="5400" b="1"/>
              <a:t>(Draft-versjoner)</a:t>
            </a:r>
          </a:p>
        </p:txBody>
      </p:sp>
      <p:sp>
        <p:nvSpPr>
          <p:cNvPr id="3" name="Text Placeholder 2">
            <a:extLst>
              <a:ext uri="{FF2B5EF4-FFF2-40B4-BE49-F238E27FC236}">
                <a16:creationId xmlns:a16="http://schemas.microsoft.com/office/drawing/2014/main" id="{15338BAE-6204-4904-BDF8-1C193ED169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9221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A22F-69E4-4D52-A817-D9396A735DA9}"/>
              </a:ext>
            </a:extLst>
          </p:cNvPr>
          <p:cNvSpPr>
            <a:spLocks noGrp="1"/>
          </p:cNvSpPr>
          <p:nvPr>
            <p:ph type="title"/>
          </p:nvPr>
        </p:nvSpPr>
        <p:spPr/>
        <p:txBody>
          <a:bodyPr/>
          <a:lstStyle/>
          <a:p>
            <a:r>
              <a:rPr lang="en-GB" b="1">
                <a:latin typeface="+mn-lt"/>
              </a:rPr>
              <a:t>Next steps at Rotary Norway level (draft)</a:t>
            </a:r>
          </a:p>
        </p:txBody>
      </p:sp>
      <p:sp>
        <p:nvSpPr>
          <p:cNvPr id="3" name="Content Placeholder 2">
            <a:extLst>
              <a:ext uri="{FF2B5EF4-FFF2-40B4-BE49-F238E27FC236}">
                <a16:creationId xmlns:a16="http://schemas.microsoft.com/office/drawing/2014/main" id="{F2C007F1-F54E-4AEE-B789-21E9F85F3AB3}"/>
              </a:ext>
            </a:extLst>
          </p:cNvPr>
          <p:cNvSpPr>
            <a:spLocks noGrp="1"/>
          </p:cNvSpPr>
          <p:nvPr>
            <p:ph idx="1"/>
          </p:nvPr>
        </p:nvSpPr>
        <p:spPr>
          <a:xfrm>
            <a:off x="838200" y="1825625"/>
            <a:ext cx="10699496" cy="4667250"/>
          </a:xfrm>
        </p:spPr>
        <p:txBody>
          <a:bodyPr>
            <a:normAutofit fontScale="92500" lnSpcReduction="20000"/>
          </a:bodyPr>
          <a:lstStyle/>
          <a:p>
            <a:r>
              <a:rPr lang="en-GB"/>
              <a:t>Rotary Norge/NORFO creates partnership with JA/UE nationally</a:t>
            </a:r>
          </a:p>
          <a:p>
            <a:r>
              <a:rPr lang="en-GB"/>
              <a:t>Rotary Norge/NORFO funds national ethics prize JA/UE</a:t>
            </a:r>
          </a:p>
          <a:p>
            <a:r>
              <a:rPr lang="en-GB"/>
              <a:t>Rotary Norge/NORFO </a:t>
            </a:r>
            <a:r>
              <a:rPr lang="en-GB" dirty="0"/>
              <a:t>populates a Rotaract partnership committee,</a:t>
            </a:r>
            <a:br>
              <a:rPr lang="en-GB"/>
            </a:br>
            <a:r>
              <a:rPr lang="en-GB"/>
              <a:t>and/or </a:t>
            </a:r>
            <a:r>
              <a:rPr lang="en-GB" dirty="0"/>
              <a:t>expands the role of the present RYLA/</a:t>
            </a:r>
            <a:r>
              <a:rPr lang="en-GB"/>
              <a:t>Youth committees</a:t>
            </a:r>
          </a:p>
          <a:p>
            <a:r>
              <a:rPr lang="en-GB"/>
              <a:t>Rotary Norge/NORFO aims offerings of Short Term Youth Exchange </a:t>
            </a:r>
            <a:br>
              <a:rPr lang="en-GB"/>
            </a:br>
            <a:r>
              <a:rPr lang="en-GB"/>
              <a:t>and marketing channels towards Rotaract/UE Alumni candidates</a:t>
            </a:r>
          </a:p>
          <a:p>
            <a:endParaRPr lang="en-GB"/>
          </a:p>
          <a:p>
            <a:r>
              <a:rPr lang="en-GB" b="1" u="sng"/>
              <a:t>LONGTERM AIMS INCLUDING RI-LEVEL</a:t>
            </a:r>
          </a:p>
          <a:p>
            <a:r>
              <a:rPr lang="en-GB"/>
              <a:t>Co-Fund JA Country Alumni Co-Ordinator (perhaps with Ferd/Ashoka)</a:t>
            </a:r>
          </a:p>
          <a:p>
            <a:r>
              <a:rPr lang="en-GB"/>
              <a:t>Recruit to Rotary clubs from RYLA and Rotaract/JAA/school clubs</a:t>
            </a:r>
          </a:p>
          <a:p>
            <a:r>
              <a:rPr lang="en-GB"/>
              <a:t>Add and fund Junior Achievement as a RI global partner,</a:t>
            </a:r>
            <a:br>
              <a:rPr lang="en-GB"/>
            </a:br>
            <a:r>
              <a:rPr lang="en-GB"/>
              <a:t>step by step connecting the UN SDG goals with RI 6 focus areas </a:t>
            </a:r>
          </a:p>
          <a:p>
            <a:endParaRPr lang="en-GB"/>
          </a:p>
          <a:p>
            <a:pPr marL="0" indent="0">
              <a:buNone/>
            </a:pPr>
            <a:endParaRPr lang="en-GB"/>
          </a:p>
          <a:p>
            <a:endParaRPr lang="en-GB"/>
          </a:p>
          <a:p>
            <a:endParaRPr lang="en-GB"/>
          </a:p>
          <a:p>
            <a:endParaRPr lang="en-GB"/>
          </a:p>
          <a:p>
            <a:endParaRPr lang="en-GB"/>
          </a:p>
        </p:txBody>
      </p:sp>
    </p:spTree>
    <p:extLst>
      <p:ext uri="{BB962C8B-B14F-4D97-AF65-F5344CB8AC3E}">
        <p14:creationId xmlns:p14="http://schemas.microsoft.com/office/powerpoint/2010/main" val="63157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A22F-69E4-4D52-A817-D9396A735DA9}"/>
              </a:ext>
            </a:extLst>
          </p:cNvPr>
          <p:cNvSpPr>
            <a:spLocks noGrp="1"/>
          </p:cNvSpPr>
          <p:nvPr>
            <p:ph type="title"/>
          </p:nvPr>
        </p:nvSpPr>
        <p:spPr/>
        <p:txBody>
          <a:bodyPr/>
          <a:lstStyle/>
          <a:p>
            <a:r>
              <a:rPr lang="en-GB" b="1">
                <a:latin typeface="+mn-lt"/>
              </a:rPr>
              <a:t>Next steps at Rotary District level (draft)</a:t>
            </a:r>
          </a:p>
        </p:txBody>
      </p:sp>
      <p:sp>
        <p:nvSpPr>
          <p:cNvPr id="3" name="Content Placeholder 2">
            <a:extLst>
              <a:ext uri="{FF2B5EF4-FFF2-40B4-BE49-F238E27FC236}">
                <a16:creationId xmlns:a16="http://schemas.microsoft.com/office/drawing/2014/main" id="{F2C007F1-F54E-4AEE-B789-21E9F85F3AB3}"/>
              </a:ext>
            </a:extLst>
          </p:cNvPr>
          <p:cNvSpPr>
            <a:spLocks noGrp="1"/>
          </p:cNvSpPr>
          <p:nvPr>
            <p:ph idx="1"/>
          </p:nvPr>
        </p:nvSpPr>
        <p:spPr>
          <a:xfrm>
            <a:off x="838200" y="1825625"/>
            <a:ext cx="10699496" cy="4351338"/>
          </a:xfrm>
        </p:spPr>
        <p:txBody>
          <a:bodyPr>
            <a:normAutofit fontScale="92500"/>
          </a:bodyPr>
          <a:lstStyle/>
          <a:p>
            <a:r>
              <a:rPr lang="en-GB"/>
              <a:t>Rotary district creates partnerships with JA/UE regions</a:t>
            </a:r>
          </a:p>
          <a:p>
            <a:r>
              <a:rPr lang="en-GB"/>
              <a:t>Rotary district funds regional ethics prizes JA/UE</a:t>
            </a:r>
          </a:p>
          <a:p>
            <a:r>
              <a:rPr lang="en-GB"/>
              <a:t>Rotary </a:t>
            </a:r>
            <a:r>
              <a:rPr lang="en-GB" dirty="0"/>
              <a:t>district populates a Rotaract partnership committee,</a:t>
            </a:r>
            <a:br>
              <a:rPr lang="en-GB"/>
            </a:br>
            <a:r>
              <a:rPr lang="en-GB"/>
              <a:t>and/or </a:t>
            </a:r>
            <a:r>
              <a:rPr lang="en-GB" dirty="0"/>
              <a:t>expands the role of the present RYLA/</a:t>
            </a:r>
            <a:r>
              <a:rPr lang="en-GB"/>
              <a:t>Youth committees</a:t>
            </a:r>
          </a:p>
          <a:p>
            <a:r>
              <a:rPr lang="en-GB"/>
              <a:t>Rotary district challenges city clubs to co-sponsor Rotaract/UE Alumni clubs</a:t>
            </a:r>
          </a:p>
          <a:p>
            <a:r>
              <a:rPr lang="en-GB"/>
              <a:t>Rotary district challenges clubs to co-sponsor Rotaract/school evening clubs</a:t>
            </a:r>
          </a:p>
          <a:p>
            <a:r>
              <a:rPr lang="en-GB"/>
              <a:t>Rotary district dedicates RYLA 2022 primarly for UE/UB-alumni candidates,</a:t>
            </a:r>
            <a:br>
              <a:rPr lang="en-GB"/>
            </a:br>
            <a:r>
              <a:rPr lang="en-GB"/>
              <a:t>aiming to recruit them into the newly created Rotaract pilot clubs</a:t>
            </a:r>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188133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A22F-69E4-4D52-A817-D9396A735DA9}"/>
              </a:ext>
            </a:extLst>
          </p:cNvPr>
          <p:cNvSpPr>
            <a:spLocks noGrp="1"/>
          </p:cNvSpPr>
          <p:nvPr>
            <p:ph type="title"/>
          </p:nvPr>
        </p:nvSpPr>
        <p:spPr/>
        <p:txBody>
          <a:bodyPr/>
          <a:lstStyle/>
          <a:p>
            <a:r>
              <a:rPr lang="en-GB" b="1">
                <a:latin typeface="+mn-lt"/>
              </a:rPr>
              <a:t>Next steps at Rotary Club level (draft)</a:t>
            </a:r>
          </a:p>
        </p:txBody>
      </p:sp>
      <p:sp>
        <p:nvSpPr>
          <p:cNvPr id="3" name="Content Placeholder 2">
            <a:extLst>
              <a:ext uri="{FF2B5EF4-FFF2-40B4-BE49-F238E27FC236}">
                <a16:creationId xmlns:a16="http://schemas.microsoft.com/office/drawing/2014/main" id="{F2C007F1-F54E-4AEE-B789-21E9F85F3AB3}"/>
              </a:ext>
            </a:extLst>
          </p:cNvPr>
          <p:cNvSpPr>
            <a:spLocks noGrp="1"/>
          </p:cNvSpPr>
          <p:nvPr>
            <p:ph idx="1"/>
          </p:nvPr>
        </p:nvSpPr>
        <p:spPr>
          <a:xfrm>
            <a:off x="838200" y="1825625"/>
            <a:ext cx="10699496" cy="4351338"/>
          </a:xfrm>
        </p:spPr>
        <p:txBody>
          <a:bodyPr>
            <a:normAutofit/>
          </a:bodyPr>
          <a:lstStyle/>
          <a:p>
            <a:r>
              <a:rPr lang="en-GB"/>
              <a:t>Rotary district creates partnerships with JA/UE regions</a:t>
            </a:r>
          </a:p>
          <a:p>
            <a:r>
              <a:rPr lang="en-GB"/>
              <a:t>Rotary club adopts junior and high (entrepreneurship) schools</a:t>
            </a:r>
          </a:p>
          <a:p>
            <a:r>
              <a:rPr lang="en-GB"/>
              <a:t>Rotary club recruits high school entrepreneurship teachers</a:t>
            </a:r>
          </a:p>
          <a:p>
            <a:r>
              <a:rPr lang="en-GB"/>
              <a:t>Rotary club offers annual UB-mentors UE-company-competitions</a:t>
            </a:r>
          </a:p>
          <a:p>
            <a:r>
              <a:rPr lang="en-GB"/>
              <a:t>Rotary club offers annual judges for multiple UE-competitions</a:t>
            </a:r>
          </a:p>
          <a:p>
            <a:r>
              <a:rPr lang="en-GB"/>
              <a:t>Rotary club offers annual mentors for multiple UE-gatherings</a:t>
            </a:r>
          </a:p>
          <a:p>
            <a:r>
              <a:rPr lang="en-GB"/>
              <a:t>Rotary club offers Short Term Youth Exchanges to their Rotaractians</a:t>
            </a:r>
            <a:endParaRPr lang="nb-NO"/>
          </a:p>
          <a:p>
            <a:endParaRPr lang="en-GB"/>
          </a:p>
          <a:p>
            <a:endParaRPr lang="en-GB"/>
          </a:p>
          <a:p>
            <a:endParaRPr lang="en-GB"/>
          </a:p>
        </p:txBody>
      </p:sp>
    </p:spTree>
    <p:extLst>
      <p:ext uri="{BB962C8B-B14F-4D97-AF65-F5344CB8AC3E}">
        <p14:creationId xmlns:p14="http://schemas.microsoft.com/office/powerpoint/2010/main" val="207627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F0D9-552D-4848-84C6-15843B09E4ED}"/>
              </a:ext>
            </a:extLst>
          </p:cNvPr>
          <p:cNvSpPr>
            <a:spLocks noGrp="1"/>
          </p:cNvSpPr>
          <p:nvPr>
            <p:ph type="title"/>
          </p:nvPr>
        </p:nvSpPr>
        <p:spPr>
          <a:xfrm>
            <a:off x="831849" y="1709738"/>
            <a:ext cx="11060793" cy="2852737"/>
          </a:xfrm>
        </p:spPr>
        <p:txBody>
          <a:bodyPr/>
          <a:lstStyle/>
          <a:p>
            <a:r>
              <a:rPr lang="en-GB" b="1"/>
              <a:t>2.Rotary as a voluntary organisation</a:t>
            </a:r>
          </a:p>
        </p:txBody>
      </p:sp>
      <p:sp>
        <p:nvSpPr>
          <p:cNvPr id="3" name="Text Placeholder 2">
            <a:extLst>
              <a:ext uri="{FF2B5EF4-FFF2-40B4-BE49-F238E27FC236}">
                <a16:creationId xmlns:a16="http://schemas.microsoft.com/office/drawing/2014/main" id="{15338BAE-6204-4904-BDF8-1C193ED169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4803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1A26-D33B-4040-944D-D38571123CCE}"/>
              </a:ext>
            </a:extLst>
          </p:cNvPr>
          <p:cNvSpPr>
            <a:spLocks noGrp="1"/>
          </p:cNvSpPr>
          <p:nvPr>
            <p:ph type="title"/>
          </p:nvPr>
        </p:nvSpPr>
        <p:spPr>
          <a:xfrm>
            <a:off x="838200" y="365125"/>
            <a:ext cx="10683240" cy="1325563"/>
          </a:xfrm>
        </p:spPr>
        <p:txBody>
          <a:bodyPr/>
          <a:lstStyle/>
          <a:p>
            <a:r>
              <a:rPr lang="en-GB" b="1"/>
              <a:t>Why join a voluntary organisation?</a:t>
            </a:r>
          </a:p>
        </p:txBody>
      </p:sp>
      <p:graphicFrame>
        <p:nvGraphicFramePr>
          <p:cNvPr id="6" name="Content Placeholder 5">
            <a:extLst>
              <a:ext uri="{FF2B5EF4-FFF2-40B4-BE49-F238E27FC236}">
                <a16:creationId xmlns:a16="http://schemas.microsoft.com/office/drawing/2014/main" id="{6B0710F9-4DDE-49A9-B891-2BDA89C650A3}"/>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18D869D9-C143-4177-91C7-67B4902666EC}"/>
              </a:ext>
            </a:extLst>
          </p:cNvPr>
          <p:cNvSpPr>
            <a:spLocks noGrp="1"/>
          </p:cNvSpPr>
          <p:nvPr>
            <p:ph sz="half" idx="2"/>
          </p:nvPr>
        </p:nvSpPr>
        <p:spPr>
          <a:xfrm>
            <a:off x="6172200" y="1825625"/>
            <a:ext cx="5552440" cy="4351338"/>
          </a:xfrm>
        </p:spPr>
        <p:txBody>
          <a:bodyPr>
            <a:normAutofit fontScale="85000" lnSpcReduction="20000"/>
          </a:bodyPr>
          <a:lstStyle/>
          <a:p>
            <a:r>
              <a:rPr lang="en-GB"/>
              <a:t>You are what </a:t>
            </a:r>
            <a:r>
              <a:rPr lang="en-GB" b="1"/>
              <a:t>you do </a:t>
            </a:r>
            <a:r>
              <a:rPr lang="en-GB"/>
              <a:t>regularly</a:t>
            </a:r>
          </a:p>
          <a:p>
            <a:pPr lvl="1"/>
            <a:r>
              <a:rPr lang="en-GB"/>
              <a:t>in the following five arenas</a:t>
            </a:r>
          </a:p>
          <a:p>
            <a:pPr lvl="2"/>
            <a:r>
              <a:rPr lang="en-GB"/>
              <a:t>private life,</a:t>
            </a:r>
          </a:p>
          <a:p>
            <a:pPr lvl="2"/>
            <a:r>
              <a:rPr lang="en-GB"/>
              <a:t>professional life,</a:t>
            </a:r>
          </a:p>
          <a:p>
            <a:pPr lvl="2"/>
            <a:r>
              <a:rPr lang="en-GB"/>
              <a:t>young people's lives,</a:t>
            </a:r>
          </a:p>
          <a:p>
            <a:pPr lvl="2"/>
            <a:r>
              <a:rPr lang="en-GB"/>
              <a:t>community life, and</a:t>
            </a:r>
          </a:p>
          <a:p>
            <a:pPr lvl="2"/>
            <a:r>
              <a:rPr lang="en-GB"/>
              <a:t>internationally </a:t>
            </a:r>
          </a:p>
          <a:p>
            <a:pPr lvl="1"/>
            <a:r>
              <a:rPr lang="en-GB"/>
              <a:t>In short, the meaning of life</a:t>
            </a:r>
            <a:br>
              <a:rPr lang="en-GB"/>
            </a:br>
            <a:r>
              <a:rPr lang="en-GB"/>
              <a:t>are the stories you tell your grandchildren</a:t>
            </a:r>
          </a:p>
          <a:p>
            <a:r>
              <a:rPr lang="en-GB"/>
              <a:t>Voluntary organisations offer</a:t>
            </a:r>
          </a:p>
          <a:p>
            <a:pPr lvl="1"/>
            <a:r>
              <a:rPr lang="en-GB"/>
              <a:t>A Common Core of </a:t>
            </a:r>
            <a:br>
              <a:rPr lang="en-GB"/>
            </a:br>
            <a:r>
              <a:rPr lang="en-GB"/>
              <a:t>Regular Learning &amp; Development arenas</a:t>
            </a:r>
          </a:p>
          <a:p>
            <a:pPr lvl="2"/>
            <a:r>
              <a:rPr lang="en-GB" b="1"/>
              <a:t>Sports clubs, service organisations, NGOs</a:t>
            </a:r>
          </a:p>
          <a:p>
            <a:pPr lvl="1"/>
            <a:r>
              <a:rPr lang="en-GB"/>
              <a:t>Selected Friendship arenas</a:t>
            </a:r>
          </a:p>
          <a:p>
            <a:pPr lvl="1"/>
            <a:r>
              <a:rPr lang="en-GB"/>
              <a:t>Selected Humanitarian arenas</a:t>
            </a:r>
          </a:p>
          <a:p>
            <a:pPr lvl="1"/>
            <a:r>
              <a:rPr lang="en-GB"/>
              <a:t>Selected Networking arenas</a:t>
            </a:r>
          </a:p>
        </p:txBody>
      </p:sp>
    </p:spTree>
    <p:extLst>
      <p:ext uri="{BB962C8B-B14F-4D97-AF65-F5344CB8AC3E}">
        <p14:creationId xmlns:p14="http://schemas.microsoft.com/office/powerpoint/2010/main" val="127174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1A26-D33B-4040-944D-D38571123CCE}"/>
              </a:ext>
            </a:extLst>
          </p:cNvPr>
          <p:cNvSpPr>
            <a:spLocks noGrp="1"/>
          </p:cNvSpPr>
          <p:nvPr>
            <p:ph type="title"/>
          </p:nvPr>
        </p:nvSpPr>
        <p:spPr>
          <a:xfrm>
            <a:off x="838199" y="365125"/>
            <a:ext cx="10992105" cy="1325563"/>
          </a:xfrm>
        </p:spPr>
        <p:txBody>
          <a:bodyPr>
            <a:normAutofit fontScale="90000"/>
          </a:bodyPr>
          <a:lstStyle/>
          <a:p>
            <a:r>
              <a:rPr lang="en-GB" b="1"/>
              <a:t>Why join a service organisation as Rotary?</a:t>
            </a:r>
            <a:br>
              <a:rPr lang="en-GB" b="1"/>
            </a:br>
            <a:r>
              <a:rPr lang="en-GB" b="1"/>
              <a:t>or How to be Everything for Everybody /Alt for Alle?</a:t>
            </a:r>
          </a:p>
        </p:txBody>
      </p:sp>
      <p:graphicFrame>
        <p:nvGraphicFramePr>
          <p:cNvPr id="6" name="Content Placeholder 5">
            <a:extLst>
              <a:ext uri="{FF2B5EF4-FFF2-40B4-BE49-F238E27FC236}">
                <a16:creationId xmlns:a16="http://schemas.microsoft.com/office/drawing/2014/main" id="{6B0710F9-4DDE-49A9-B891-2BDA89C650A3}"/>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18D869D9-C143-4177-91C7-67B4902666EC}"/>
              </a:ext>
            </a:extLst>
          </p:cNvPr>
          <p:cNvSpPr>
            <a:spLocks noGrp="1"/>
          </p:cNvSpPr>
          <p:nvPr>
            <p:ph sz="half" idx="2"/>
          </p:nvPr>
        </p:nvSpPr>
        <p:spPr>
          <a:xfrm>
            <a:off x="6172200" y="1825624"/>
            <a:ext cx="5658104" cy="4879975"/>
          </a:xfrm>
        </p:spPr>
        <p:txBody>
          <a:bodyPr>
            <a:normAutofit fontScale="62500" lnSpcReduction="20000"/>
          </a:bodyPr>
          <a:lstStyle/>
          <a:p>
            <a:r>
              <a:rPr lang="en-GB"/>
              <a:t>No one voluntary organisation </a:t>
            </a:r>
            <a:br>
              <a:rPr lang="en-GB"/>
            </a:br>
            <a:r>
              <a:rPr lang="en-GB"/>
              <a:t>impacts more parallel arenas within</a:t>
            </a:r>
          </a:p>
          <a:p>
            <a:pPr lvl="1"/>
            <a:r>
              <a:rPr lang="en-GB"/>
              <a:t>private life,</a:t>
            </a:r>
          </a:p>
          <a:p>
            <a:pPr lvl="1"/>
            <a:r>
              <a:rPr lang="en-GB"/>
              <a:t>professional life,</a:t>
            </a:r>
          </a:p>
          <a:p>
            <a:pPr lvl="1"/>
            <a:r>
              <a:rPr lang="en-GB"/>
              <a:t>young people's lives,</a:t>
            </a:r>
          </a:p>
          <a:p>
            <a:pPr lvl="1"/>
            <a:r>
              <a:rPr lang="en-GB"/>
              <a:t>community life, and</a:t>
            </a:r>
          </a:p>
          <a:p>
            <a:pPr lvl="1"/>
            <a:r>
              <a:rPr lang="en-GB"/>
              <a:t>internationally </a:t>
            </a:r>
          </a:p>
          <a:p>
            <a:r>
              <a:rPr lang="en-GB"/>
              <a:t> than </a:t>
            </a:r>
            <a:r>
              <a:rPr lang="en-GB" b="1"/>
              <a:t>Rotary International/Districts/Clubs</a:t>
            </a:r>
          </a:p>
          <a:p>
            <a:r>
              <a:rPr lang="en-GB"/>
              <a:t>Rotary clubs offer their Core of Regular </a:t>
            </a:r>
            <a:br>
              <a:rPr lang="en-GB"/>
            </a:br>
            <a:r>
              <a:rPr lang="en-GB"/>
              <a:t>Learning &amp; Development Arenas</a:t>
            </a:r>
          </a:p>
          <a:p>
            <a:pPr lvl="1"/>
            <a:r>
              <a:rPr lang="en-GB"/>
              <a:t>Weekly Speakers’ Corners</a:t>
            </a:r>
          </a:p>
          <a:p>
            <a:pPr lvl="2"/>
            <a:r>
              <a:rPr lang="en-GB"/>
              <a:t>“Norway’s next best lectern”</a:t>
            </a:r>
          </a:p>
          <a:p>
            <a:pPr lvl="2"/>
            <a:r>
              <a:rPr lang="en-GB"/>
              <a:t>“Counteracts narrow-mindedness and idiocy”, Erling Storrusten</a:t>
            </a:r>
          </a:p>
          <a:p>
            <a:r>
              <a:rPr lang="en-GB"/>
              <a:t>Multiple Friendship arenas</a:t>
            </a:r>
          </a:p>
          <a:p>
            <a:pPr lvl="1"/>
            <a:r>
              <a:rPr lang="en-GB"/>
              <a:t>Committee and Project Group meetings</a:t>
            </a:r>
          </a:p>
          <a:p>
            <a:r>
              <a:rPr lang="en-GB"/>
              <a:t>Multiple Humanitarian arenas</a:t>
            </a:r>
          </a:p>
          <a:p>
            <a:pPr lvl="1"/>
            <a:r>
              <a:rPr lang="en-GB"/>
              <a:t>Peace, UN UDHR, UN SDG growth, polio, local causes </a:t>
            </a:r>
          </a:p>
          <a:p>
            <a:r>
              <a:rPr lang="en-GB"/>
              <a:t>Multiple Networking arenas</a:t>
            </a:r>
          </a:p>
          <a:p>
            <a:pPr lvl="1"/>
            <a:r>
              <a:rPr lang="en-GB"/>
              <a:t>Professional networking and recruiting across all age groups</a:t>
            </a:r>
          </a:p>
        </p:txBody>
      </p:sp>
    </p:spTree>
    <p:extLst>
      <p:ext uri="{BB962C8B-B14F-4D97-AF65-F5344CB8AC3E}">
        <p14:creationId xmlns:p14="http://schemas.microsoft.com/office/powerpoint/2010/main" val="174996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A1972F7C-8C41-474A-B285-47E8B935B621}"/>
              </a:ext>
            </a:extLst>
          </p:cNvPr>
          <p:cNvGraphicFramePr>
            <a:graphicFrameLocks/>
          </p:cNvGraphicFramePr>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D2F1A26-D33B-4040-944D-D38571123CCE}"/>
              </a:ext>
            </a:extLst>
          </p:cNvPr>
          <p:cNvSpPr>
            <a:spLocks noGrp="1"/>
          </p:cNvSpPr>
          <p:nvPr>
            <p:ph type="title"/>
          </p:nvPr>
        </p:nvSpPr>
        <p:spPr>
          <a:xfrm>
            <a:off x="0" y="365125"/>
            <a:ext cx="12192000" cy="1325563"/>
          </a:xfrm>
        </p:spPr>
        <p:txBody>
          <a:bodyPr>
            <a:normAutofit fontScale="90000"/>
          </a:bodyPr>
          <a:lstStyle/>
          <a:p>
            <a:pPr algn="ctr"/>
            <a:r>
              <a:rPr lang="en-GB" b="1">
                <a:latin typeface="+mn-lt"/>
              </a:rPr>
              <a:t>Remember the limitations of Triple Constraints</a:t>
            </a:r>
            <a:br>
              <a:rPr lang="en-GB" b="1">
                <a:latin typeface="+mn-lt"/>
              </a:rPr>
            </a:br>
            <a:r>
              <a:rPr lang="en-GB" b="1">
                <a:latin typeface="+mn-lt"/>
              </a:rPr>
              <a:t>in designing next year’s Rotary organisational structures</a:t>
            </a:r>
          </a:p>
        </p:txBody>
      </p:sp>
      <p:graphicFrame>
        <p:nvGraphicFramePr>
          <p:cNvPr id="6" name="Content Placeholder 5">
            <a:extLst>
              <a:ext uri="{FF2B5EF4-FFF2-40B4-BE49-F238E27FC236}">
                <a16:creationId xmlns:a16="http://schemas.microsoft.com/office/drawing/2014/main" id="{6B0710F9-4DDE-49A9-B891-2BDA89C650A3}"/>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a:extLst>
              <a:ext uri="{FF2B5EF4-FFF2-40B4-BE49-F238E27FC236}">
                <a16:creationId xmlns:a16="http://schemas.microsoft.com/office/drawing/2014/main" id="{71D05826-20C0-4CA5-AF32-D3357E56F635}"/>
              </a:ext>
            </a:extLst>
          </p:cNvPr>
          <p:cNvSpPr/>
          <p:nvPr/>
        </p:nvSpPr>
        <p:spPr>
          <a:xfrm>
            <a:off x="1242953" y="6308209"/>
            <a:ext cx="4372094" cy="369332"/>
          </a:xfrm>
          <a:prstGeom prst="rect">
            <a:avLst/>
          </a:prstGeom>
        </p:spPr>
        <p:txBody>
          <a:bodyPr wrap="none">
            <a:spAutoFit/>
          </a:bodyPr>
          <a:lstStyle/>
          <a:p>
            <a:r>
              <a:rPr lang="en-GB" b="1"/>
              <a:t>Parallels from Project Management Triangle</a:t>
            </a:r>
            <a:endParaRPr lang="en-GB"/>
          </a:p>
        </p:txBody>
      </p:sp>
      <p:sp>
        <p:nvSpPr>
          <p:cNvPr id="8" name="Rectangle 7">
            <a:extLst>
              <a:ext uri="{FF2B5EF4-FFF2-40B4-BE49-F238E27FC236}">
                <a16:creationId xmlns:a16="http://schemas.microsoft.com/office/drawing/2014/main" id="{5A71B948-14C5-44AF-B602-AD33B826E4B1}"/>
              </a:ext>
            </a:extLst>
          </p:cNvPr>
          <p:cNvSpPr/>
          <p:nvPr/>
        </p:nvSpPr>
        <p:spPr>
          <a:xfrm>
            <a:off x="6613084" y="6308209"/>
            <a:ext cx="4299831" cy="369332"/>
          </a:xfrm>
          <a:prstGeom prst="rect">
            <a:avLst/>
          </a:prstGeom>
        </p:spPr>
        <p:txBody>
          <a:bodyPr wrap="none">
            <a:spAutoFit/>
          </a:bodyPr>
          <a:lstStyle/>
          <a:p>
            <a:r>
              <a:rPr lang="en-GB" b="1"/>
              <a:t>Prioritising one arena constrains the others</a:t>
            </a:r>
            <a:endParaRPr lang="en-GB"/>
          </a:p>
        </p:txBody>
      </p:sp>
    </p:spTree>
    <p:extLst>
      <p:ext uri="{BB962C8B-B14F-4D97-AF65-F5344CB8AC3E}">
        <p14:creationId xmlns:p14="http://schemas.microsoft.com/office/powerpoint/2010/main" val="221058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A00AB6-7FF1-4717-AA89-1289CA05763A}"/>
              </a:ext>
            </a:extLst>
          </p:cNvPr>
          <p:cNvSpPr>
            <a:spLocks noGrp="1"/>
          </p:cNvSpPr>
          <p:nvPr>
            <p:ph type="title"/>
          </p:nvPr>
        </p:nvSpPr>
        <p:spPr>
          <a:xfrm>
            <a:off x="934872" y="982272"/>
            <a:ext cx="3388419" cy="4560970"/>
          </a:xfrm>
        </p:spPr>
        <p:txBody>
          <a:bodyPr>
            <a:normAutofit/>
          </a:bodyPr>
          <a:lstStyle/>
          <a:p>
            <a:r>
              <a:rPr lang="en-GB" sz="4000" b="1">
                <a:solidFill>
                  <a:srgbClr val="FFFFFF"/>
                </a:solidFill>
              </a:rPr>
              <a:t>New Rotary’s four parallel CHALLENGES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E9FB612-DF52-4AF4-B67F-5E51E1328B45}"/>
              </a:ext>
            </a:extLst>
          </p:cNvPr>
          <p:cNvSpPr>
            <a:spLocks noGrp="1"/>
          </p:cNvSpPr>
          <p:nvPr>
            <p:ph idx="1"/>
          </p:nvPr>
        </p:nvSpPr>
        <p:spPr>
          <a:xfrm>
            <a:off x="5221862" y="1719618"/>
            <a:ext cx="5948831" cy="4334629"/>
          </a:xfrm>
        </p:spPr>
        <p:txBody>
          <a:bodyPr anchor="ctr">
            <a:normAutofit/>
          </a:bodyPr>
          <a:lstStyle/>
          <a:p>
            <a:r>
              <a:rPr lang="en-GB" sz="2000">
                <a:solidFill>
                  <a:srgbClr val="FEFFFF"/>
                </a:solidFill>
              </a:rPr>
              <a:t>Show we are an organisation for “people like us” </a:t>
            </a:r>
          </a:p>
          <a:p>
            <a:r>
              <a:rPr lang="en-GB" sz="2000">
                <a:solidFill>
                  <a:srgbClr val="FEFFFF"/>
                </a:solidFill>
              </a:rPr>
              <a:t>Decreasing membership numbers</a:t>
            </a:r>
          </a:p>
          <a:p>
            <a:r>
              <a:rPr lang="en-GB" sz="2000">
                <a:solidFill>
                  <a:srgbClr val="FEFFFF"/>
                </a:solidFill>
              </a:rPr>
              <a:t>Increasing average age memberships</a:t>
            </a:r>
          </a:p>
          <a:p>
            <a:r>
              <a:rPr lang="en-GB" sz="2000">
                <a:solidFill>
                  <a:srgbClr val="FEFFFF"/>
                </a:solidFill>
              </a:rPr>
              <a:t>Imbalance voluntary organisation arenas</a:t>
            </a:r>
            <a:br>
              <a:rPr lang="en-GB" sz="2000">
                <a:solidFill>
                  <a:srgbClr val="FEFFFF"/>
                </a:solidFill>
              </a:rPr>
            </a:br>
            <a:r>
              <a:rPr lang="en-GB" sz="2000">
                <a:solidFill>
                  <a:srgbClr val="FEFFFF"/>
                </a:solidFill>
              </a:rPr>
              <a:t>(Friendship-Humanitarian-Networking)</a:t>
            </a:r>
          </a:p>
          <a:p>
            <a:endParaRPr lang="en-GB" sz="2000">
              <a:solidFill>
                <a:srgbClr val="FEFFFF"/>
              </a:solidFill>
            </a:endParaRPr>
          </a:p>
          <a:p>
            <a:pPr marL="0" indent="0">
              <a:buNone/>
            </a:pPr>
            <a:r>
              <a:rPr lang="en-GB" sz="2000" b="1">
                <a:solidFill>
                  <a:srgbClr val="FEFFFF"/>
                </a:solidFill>
              </a:rPr>
              <a:t>Necessary Reactions</a:t>
            </a:r>
          </a:p>
          <a:p>
            <a:r>
              <a:rPr lang="en-GB" sz="2000">
                <a:solidFill>
                  <a:srgbClr val="FEFFFF"/>
                </a:solidFill>
              </a:rPr>
              <a:t>Rebranding and Rebalancing</a:t>
            </a:r>
          </a:p>
          <a:p>
            <a:r>
              <a:rPr lang="en-GB" sz="2000">
                <a:solidFill>
                  <a:srgbClr val="FEFFFF"/>
                </a:solidFill>
              </a:rPr>
              <a:t>Self-renewal Recruiting Models </a:t>
            </a:r>
          </a:p>
          <a:p>
            <a:r>
              <a:rPr lang="en-GB" sz="2000">
                <a:solidFill>
                  <a:srgbClr val="FEFFFF"/>
                </a:solidFill>
              </a:rPr>
              <a:t>Younger Members and Youth Clubs </a:t>
            </a:r>
          </a:p>
          <a:p>
            <a:r>
              <a:rPr lang="en-GB" sz="2000">
                <a:solidFill>
                  <a:srgbClr val="FEFFFF"/>
                </a:solidFill>
              </a:rPr>
              <a:t>Cross-Generational Networking/Mentoring Arenas</a:t>
            </a:r>
          </a:p>
        </p:txBody>
      </p:sp>
      <p:sp>
        <p:nvSpPr>
          <p:cNvPr id="4" name="TextBox 3">
            <a:extLst>
              <a:ext uri="{FF2B5EF4-FFF2-40B4-BE49-F238E27FC236}">
                <a16:creationId xmlns:a16="http://schemas.microsoft.com/office/drawing/2014/main" id="{8B416912-E278-4F9F-91F5-B8E22014D24E}"/>
              </a:ext>
            </a:extLst>
          </p:cNvPr>
          <p:cNvSpPr txBox="1"/>
          <p:nvPr/>
        </p:nvSpPr>
        <p:spPr>
          <a:xfrm>
            <a:off x="1294493" y="4185313"/>
            <a:ext cx="2018438" cy="923330"/>
          </a:xfrm>
          <a:prstGeom prst="rect">
            <a:avLst/>
          </a:prstGeom>
          <a:noFill/>
        </p:spPr>
        <p:txBody>
          <a:bodyPr wrap="none" rtlCol="0">
            <a:spAutoFit/>
          </a:bodyPr>
          <a:lstStyle/>
          <a:p>
            <a:pPr algn="ctr"/>
            <a:r>
              <a:rPr lang="en-GB">
                <a:solidFill>
                  <a:schemeClr val="bg1"/>
                </a:solidFill>
              </a:rPr>
              <a:t>Covid19-pandemic</a:t>
            </a:r>
          </a:p>
          <a:p>
            <a:pPr algn="ctr"/>
            <a:r>
              <a:rPr lang="en-GB">
                <a:solidFill>
                  <a:schemeClr val="bg1"/>
                </a:solidFill>
              </a:rPr>
              <a:t>creates even larger </a:t>
            </a:r>
          </a:p>
          <a:p>
            <a:pPr algn="ctr"/>
            <a:r>
              <a:rPr lang="en-GB">
                <a:solidFill>
                  <a:schemeClr val="bg1"/>
                </a:solidFill>
              </a:rPr>
              <a:t>recruiting gaps</a:t>
            </a:r>
          </a:p>
        </p:txBody>
      </p:sp>
      <p:pic>
        <p:nvPicPr>
          <p:cNvPr id="15" name="Picture 2" descr="Image result for rotary logo people of action">
            <a:extLst>
              <a:ext uri="{FF2B5EF4-FFF2-40B4-BE49-F238E27FC236}">
                <a16:creationId xmlns:a16="http://schemas.microsoft.com/office/drawing/2014/main" id="{7EAD1FA2-B46C-48AD-B81C-717AD1B042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4933" y="40205"/>
            <a:ext cx="6066357" cy="130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4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F13C-6D29-430E-8C6C-8CA2036798F2}"/>
              </a:ext>
            </a:extLst>
          </p:cNvPr>
          <p:cNvSpPr>
            <a:spLocks noGrp="1"/>
          </p:cNvSpPr>
          <p:nvPr>
            <p:ph type="title"/>
          </p:nvPr>
        </p:nvSpPr>
        <p:spPr>
          <a:xfrm>
            <a:off x="838200" y="0"/>
            <a:ext cx="10515600" cy="1325563"/>
          </a:xfrm>
        </p:spPr>
        <p:txBody>
          <a:bodyPr/>
          <a:lstStyle/>
          <a:p>
            <a:r>
              <a:rPr lang="en-GB" b="1">
                <a:latin typeface="+mn-lt"/>
              </a:rPr>
              <a:t>Challenge to next years Rotary leader teams</a:t>
            </a:r>
          </a:p>
        </p:txBody>
      </p:sp>
      <p:sp>
        <p:nvSpPr>
          <p:cNvPr id="3" name="Content Placeholder 2">
            <a:extLst>
              <a:ext uri="{FF2B5EF4-FFF2-40B4-BE49-F238E27FC236}">
                <a16:creationId xmlns:a16="http://schemas.microsoft.com/office/drawing/2014/main" id="{93AF2942-C9EA-4A7F-8D67-2BFAAB0F9AFB}"/>
              </a:ext>
            </a:extLst>
          </p:cNvPr>
          <p:cNvSpPr>
            <a:spLocks noGrp="1"/>
          </p:cNvSpPr>
          <p:nvPr>
            <p:ph idx="1"/>
          </p:nvPr>
        </p:nvSpPr>
        <p:spPr>
          <a:xfrm>
            <a:off x="838200" y="1436914"/>
            <a:ext cx="10515600" cy="5241471"/>
          </a:xfrm>
        </p:spPr>
        <p:txBody>
          <a:bodyPr>
            <a:normAutofit fontScale="77500" lnSpcReduction="20000"/>
          </a:bodyPr>
          <a:lstStyle/>
          <a:p>
            <a:r>
              <a:rPr lang="en-GB" b="1"/>
              <a:t>Secure</a:t>
            </a:r>
          </a:p>
          <a:p>
            <a:pPr lvl="1"/>
            <a:r>
              <a:rPr lang="en-GB"/>
              <a:t>The Core of Regular </a:t>
            </a:r>
            <a:r>
              <a:rPr lang="en-GB" b="1"/>
              <a:t>Learning &amp; Development </a:t>
            </a:r>
            <a:r>
              <a:rPr lang="en-GB"/>
              <a:t>arenas</a:t>
            </a:r>
          </a:p>
          <a:p>
            <a:pPr lvl="2"/>
            <a:r>
              <a:rPr lang="en-GB"/>
              <a:t>Weekly Speakers’ Corners</a:t>
            </a:r>
          </a:p>
          <a:p>
            <a:r>
              <a:rPr lang="en-GB" b="1"/>
              <a:t>Balance</a:t>
            </a:r>
          </a:p>
          <a:p>
            <a:pPr lvl="1"/>
            <a:r>
              <a:rPr lang="en-GB" b="1"/>
              <a:t>Friendship</a:t>
            </a:r>
            <a:r>
              <a:rPr lang="en-GB"/>
              <a:t> arenas </a:t>
            </a:r>
          </a:p>
          <a:p>
            <a:pPr lvl="2"/>
            <a:r>
              <a:rPr lang="en-GB"/>
              <a:t>Not only for pensioneers</a:t>
            </a:r>
          </a:p>
          <a:p>
            <a:pPr lvl="1"/>
            <a:r>
              <a:rPr lang="en-GB" b="1"/>
              <a:t>Humanitarian</a:t>
            </a:r>
            <a:r>
              <a:rPr lang="en-GB"/>
              <a:t> arenas</a:t>
            </a:r>
          </a:p>
          <a:p>
            <a:pPr lvl="2"/>
            <a:r>
              <a:rPr lang="en-GB"/>
              <a:t>New Rotary’s vision</a:t>
            </a:r>
          </a:p>
          <a:p>
            <a:pPr lvl="1"/>
            <a:r>
              <a:rPr lang="en-GB"/>
              <a:t>Professional </a:t>
            </a:r>
            <a:r>
              <a:rPr lang="en-GB" b="1"/>
              <a:t>Networking</a:t>
            </a:r>
            <a:r>
              <a:rPr lang="en-GB"/>
              <a:t> arenas </a:t>
            </a:r>
          </a:p>
          <a:p>
            <a:pPr lvl="2"/>
            <a:r>
              <a:rPr lang="en-GB"/>
              <a:t>Across “Change” Service-above-Self Generations</a:t>
            </a:r>
          </a:p>
          <a:p>
            <a:pPr lvl="1"/>
            <a:endParaRPr lang="en-GB"/>
          </a:p>
          <a:p>
            <a:r>
              <a:rPr lang="en-GB" b="1"/>
              <a:t>Avoid</a:t>
            </a:r>
            <a:r>
              <a:rPr lang="en-GB"/>
              <a:t> one or two arena perspectives dominating the totality</a:t>
            </a:r>
          </a:p>
          <a:p>
            <a:pPr lvl="1"/>
            <a:r>
              <a:rPr lang="en-GB"/>
              <a:t>For many clubs/districts this is a growing risk, especially friendship</a:t>
            </a:r>
          </a:p>
          <a:p>
            <a:pPr lvl="1"/>
            <a:r>
              <a:rPr lang="en-GB"/>
              <a:t>Recognise the need for regular pendulum swings between all 3 perspectives</a:t>
            </a:r>
          </a:p>
          <a:p>
            <a:pPr lvl="1"/>
            <a:r>
              <a:rPr lang="en-GB"/>
              <a:t>Given Covid19’s recruiting gaps, the coming swing should be networking/mentoring,</a:t>
            </a:r>
            <a:br>
              <a:rPr lang="en-GB"/>
            </a:br>
            <a:r>
              <a:rPr lang="en-GB"/>
              <a:t>i.e. Cross-Generational Networking/Mentoring Arenas including new Rotaract Club partnerships</a:t>
            </a:r>
          </a:p>
          <a:p>
            <a:pPr lvl="1"/>
            <a:r>
              <a:rPr lang="en-GB"/>
              <a:t>This may even be a survival strategic issue for Rotary as an world leading voluntary organisation</a:t>
            </a:r>
          </a:p>
          <a:p>
            <a:pPr lvl="1"/>
            <a:endParaRPr lang="en-GB"/>
          </a:p>
          <a:p>
            <a:r>
              <a:rPr lang="en-GB"/>
              <a:t>At the same time, always </a:t>
            </a:r>
            <a:r>
              <a:rPr lang="en-GB" b="1"/>
              <a:t>Remember</a:t>
            </a:r>
            <a:r>
              <a:rPr lang="en-GB"/>
              <a:t> “In Rotary’s house there are many rooms”</a:t>
            </a:r>
          </a:p>
        </p:txBody>
      </p:sp>
      <p:pic>
        <p:nvPicPr>
          <p:cNvPr id="4" name="Picture 3">
            <a:extLst>
              <a:ext uri="{FF2B5EF4-FFF2-40B4-BE49-F238E27FC236}">
                <a16:creationId xmlns:a16="http://schemas.microsoft.com/office/drawing/2014/main" id="{2CD2FC7B-FF35-40DC-91E1-6D57DE316FBD}"/>
              </a:ext>
            </a:extLst>
          </p:cNvPr>
          <p:cNvPicPr>
            <a:picLocks noChangeAspect="1"/>
          </p:cNvPicPr>
          <p:nvPr/>
        </p:nvPicPr>
        <p:blipFill>
          <a:blip r:embed="rId2"/>
          <a:stretch>
            <a:fillRect/>
          </a:stretch>
        </p:blipFill>
        <p:spPr>
          <a:xfrm>
            <a:off x="5064536" y="2447561"/>
            <a:ext cx="5532633" cy="1284525"/>
          </a:xfrm>
          <a:prstGeom prst="rect">
            <a:avLst/>
          </a:prstGeom>
        </p:spPr>
      </p:pic>
    </p:spTree>
    <p:extLst>
      <p:ext uri="{BB962C8B-B14F-4D97-AF65-F5344CB8AC3E}">
        <p14:creationId xmlns:p14="http://schemas.microsoft.com/office/powerpoint/2010/main" val="93256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3EB3-5F46-497E-AEA5-36EE23E54233}"/>
              </a:ext>
            </a:extLst>
          </p:cNvPr>
          <p:cNvSpPr>
            <a:spLocks noGrp="1"/>
          </p:cNvSpPr>
          <p:nvPr>
            <p:ph type="title"/>
          </p:nvPr>
        </p:nvSpPr>
        <p:spPr>
          <a:xfrm>
            <a:off x="831849" y="1709738"/>
            <a:ext cx="11360151" cy="2852737"/>
          </a:xfrm>
        </p:spPr>
        <p:txBody>
          <a:bodyPr>
            <a:noAutofit/>
          </a:bodyPr>
          <a:lstStyle/>
          <a:p>
            <a:r>
              <a:rPr lang="en-GB" sz="4800" b="1"/>
              <a:t>“New Rotary” Strategies</a:t>
            </a:r>
            <a:br>
              <a:rPr lang="en-GB" sz="4800" b="1"/>
            </a:br>
            <a:r>
              <a:rPr lang="en-GB" sz="4800" b="1"/>
              <a:t>og en-sides oppsummering på norsk</a:t>
            </a:r>
            <a:br>
              <a:rPr lang="en-GB" sz="4800" b="1"/>
            </a:br>
            <a:r>
              <a:rPr lang="en-GB" sz="4800" b="1"/>
              <a:t>Hvorfor bli medlem av Rotary og Rotaract?</a:t>
            </a:r>
            <a:br>
              <a:rPr lang="en-GB" sz="4800" b="1"/>
            </a:br>
            <a:r>
              <a:rPr lang="en-GB" sz="4800" b="1"/>
              <a:t>eller 3.All of Rotary in only five slides</a:t>
            </a:r>
          </a:p>
        </p:txBody>
      </p:sp>
      <p:sp>
        <p:nvSpPr>
          <p:cNvPr id="3" name="Text Placeholder 2">
            <a:extLst>
              <a:ext uri="{FF2B5EF4-FFF2-40B4-BE49-F238E27FC236}">
                <a16:creationId xmlns:a16="http://schemas.microsoft.com/office/drawing/2014/main" id="{DF2C9EB0-A0A6-4C42-AE98-DF39A347C0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9738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E321-23F5-4D98-8216-08E7C0FD7DA5}"/>
              </a:ext>
            </a:extLst>
          </p:cNvPr>
          <p:cNvSpPr>
            <a:spLocks noGrp="1"/>
          </p:cNvSpPr>
          <p:nvPr>
            <p:ph type="title"/>
          </p:nvPr>
        </p:nvSpPr>
        <p:spPr>
          <a:xfrm>
            <a:off x="160283" y="328339"/>
            <a:ext cx="803423" cy="6314508"/>
          </a:xfrm>
        </p:spPr>
        <p:txBody>
          <a:bodyPr>
            <a:noAutofit/>
          </a:bodyPr>
          <a:lstStyle/>
          <a:p>
            <a:pPr algn="ctr"/>
            <a:r>
              <a:rPr lang="en-GB" sz="3600" b="1"/>
              <a:t>N  e w</a:t>
            </a:r>
            <a:br>
              <a:rPr lang="en-GB" sz="3600" b="1"/>
            </a:br>
            <a:br>
              <a:rPr lang="en-GB" sz="3600" b="1"/>
            </a:br>
            <a:r>
              <a:rPr lang="en-GB" sz="3600" b="1"/>
              <a:t>R</a:t>
            </a:r>
            <a:br>
              <a:rPr lang="en-GB" sz="3600" b="1"/>
            </a:br>
            <a:r>
              <a:rPr lang="en-GB" sz="3600" b="1"/>
              <a:t>o</a:t>
            </a:r>
            <a:br>
              <a:rPr lang="en-GB" sz="3600" b="1"/>
            </a:br>
            <a:r>
              <a:rPr lang="en-GB" sz="3600" b="1"/>
              <a:t>t</a:t>
            </a:r>
            <a:br>
              <a:rPr lang="en-GB" sz="3600" b="1"/>
            </a:br>
            <a:r>
              <a:rPr lang="en-GB" sz="3600" b="1"/>
              <a:t>a</a:t>
            </a:r>
            <a:br>
              <a:rPr lang="en-GB" sz="3600" b="1"/>
            </a:br>
            <a:r>
              <a:rPr lang="en-GB" sz="3600" b="1"/>
              <a:t>r</a:t>
            </a:r>
            <a:br>
              <a:rPr lang="en-GB" sz="3600" b="1"/>
            </a:br>
            <a:r>
              <a:rPr lang="en-GB" sz="3600" b="1"/>
              <a:t>y</a:t>
            </a:r>
          </a:p>
        </p:txBody>
      </p:sp>
      <p:pic>
        <p:nvPicPr>
          <p:cNvPr id="3" name="Picture 2">
            <a:extLst>
              <a:ext uri="{FF2B5EF4-FFF2-40B4-BE49-F238E27FC236}">
                <a16:creationId xmlns:a16="http://schemas.microsoft.com/office/drawing/2014/main" id="{EAD1D424-641E-4741-8A4D-718C46E3AA7C}"/>
              </a:ext>
            </a:extLst>
          </p:cNvPr>
          <p:cNvPicPr>
            <a:picLocks noChangeAspect="1"/>
          </p:cNvPicPr>
          <p:nvPr/>
        </p:nvPicPr>
        <p:blipFill>
          <a:blip r:embed="rId2"/>
          <a:stretch>
            <a:fillRect/>
          </a:stretch>
        </p:blipFill>
        <p:spPr>
          <a:xfrm>
            <a:off x="1357057" y="0"/>
            <a:ext cx="10834943" cy="6858000"/>
          </a:xfrm>
          <a:prstGeom prst="rect">
            <a:avLst/>
          </a:prstGeom>
        </p:spPr>
      </p:pic>
    </p:spTree>
    <p:extLst>
      <p:ext uri="{BB962C8B-B14F-4D97-AF65-F5344CB8AC3E}">
        <p14:creationId xmlns:p14="http://schemas.microsoft.com/office/powerpoint/2010/main" val="262224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65D62-F461-40EB-9018-BCFF7B954F95}"/>
              </a:ext>
            </a:extLst>
          </p:cNvPr>
          <p:cNvSpPr>
            <a:spLocks noGrp="1"/>
          </p:cNvSpPr>
          <p:nvPr>
            <p:ph idx="1"/>
          </p:nvPr>
        </p:nvSpPr>
        <p:spPr>
          <a:xfrm>
            <a:off x="191193" y="486296"/>
            <a:ext cx="11798365" cy="6371704"/>
          </a:xfrm>
        </p:spPr>
        <p:txBody>
          <a:bodyPr numCol="3">
            <a:noAutofit/>
          </a:bodyPr>
          <a:lstStyle/>
          <a:p>
            <a:pPr marL="0" indent="0">
              <a:spcBef>
                <a:spcPts val="0"/>
              </a:spcBef>
              <a:buNone/>
            </a:pPr>
            <a:r>
              <a:rPr lang="en-GB" sz="1100" b="1" u="sng"/>
              <a:t>Historical </a:t>
            </a:r>
            <a:r>
              <a:rPr lang="en-GB" sz="1100" b="1" u="sng">
                <a:highlight>
                  <a:srgbClr val="00FFFF"/>
                </a:highlight>
              </a:rPr>
              <a:t>Guiding Principles </a:t>
            </a:r>
            <a:r>
              <a:rPr lang="en-GB" sz="1100" b="1" u="sng"/>
              <a:t>since 1905</a:t>
            </a:r>
          </a:p>
          <a:p>
            <a:pPr>
              <a:spcBef>
                <a:spcPts val="0"/>
              </a:spcBef>
            </a:pPr>
            <a:r>
              <a:rPr lang="en-GB" sz="1100"/>
              <a:t>For more than 100 years, Rotarys guiding principles have been the foundation upon which our values and tradition stand. </a:t>
            </a:r>
            <a:r>
              <a:rPr lang="en-GB" sz="1100" b="1">
                <a:highlight>
                  <a:srgbClr val="00FFFF"/>
                </a:highlight>
              </a:rPr>
              <a:t>Object of Rotary, The Four-Way Test, &amp; Avenues of Service </a:t>
            </a:r>
            <a:r>
              <a:rPr lang="en-GB" sz="1100"/>
              <a:t>express our commitment to our values </a:t>
            </a:r>
          </a:p>
          <a:p>
            <a:pPr lvl="1">
              <a:spcBef>
                <a:spcPts val="0"/>
              </a:spcBef>
            </a:pPr>
            <a:r>
              <a:rPr lang="en-GB" sz="1100" b="1"/>
              <a:t>service, </a:t>
            </a:r>
          </a:p>
          <a:p>
            <a:pPr lvl="1">
              <a:spcBef>
                <a:spcPts val="0"/>
              </a:spcBef>
            </a:pPr>
            <a:r>
              <a:rPr lang="en-GB" sz="1100" b="1"/>
              <a:t>fellowship, </a:t>
            </a:r>
          </a:p>
          <a:p>
            <a:pPr lvl="1">
              <a:spcBef>
                <a:spcPts val="0"/>
              </a:spcBef>
            </a:pPr>
            <a:r>
              <a:rPr lang="en-GB" sz="1100" b="1"/>
              <a:t>diversity, </a:t>
            </a:r>
          </a:p>
          <a:p>
            <a:pPr lvl="1">
              <a:spcBef>
                <a:spcPts val="0"/>
              </a:spcBef>
            </a:pPr>
            <a:r>
              <a:rPr lang="en-GB" sz="1100" b="1"/>
              <a:t>integrity, and </a:t>
            </a:r>
          </a:p>
          <a:p>
            <a:pPr lvl="1">
              <a:spcBef>
                <a:spcPts val="0"/>
              </a:spcBef>
            </a:pPr>
            <a:r>
              <a:rPr lang="en-GB" sz="1100" b="1"/>
              <a:t>leadership. </a:t>
            </a:r>
          </a:p>
          <a:p>
            <a:pPr>
              <a:spcBef>
                <a:spcPts val="0"/>
              </a:spcBef>
            </a:pPr>
            <a:r>
              <a:rPr lang="en-GB" sz="1100"/>
              <a:t>These principles have been developed over the years to provide Rotarians with a strong, common purpose and direction. They serve as a foundation for our relationships with each other and the action we take in the world. Gradually six </a:t>
            </a:r>
            <a:r>
              <a:rPr lang="en-GB" sz="1100" b="1">
                <a:highlight>
                  <a:srgbClr val="00FFFF"/>
                </a:highlight>
              </a:rPr>
              <a:t>Areas of Focus</a:t>
            </a:r>
            <a:r>
              <a:rPr lang="en-GB" sz="1100" b="1"/>
              <a:t> </a:t>
            </a:r>
            <a:r>
              <a:rPr lang="en-GB" sz="1100"/>
              <a:t>maximised impacts, while our </a:t>
            </a:r>
            <a:r>
              <a:rPr lang="en-GB" sz="1100" b="1">
                <a:highlight>
                  <a:srgbClr val="00FFFF"/>
                </a:highlight>
              </a:rPr>
              <a:t>Mottos</a:t>
            </a:r>
            <a:r>
              <a:rPr lang="en-GB" sz="1100"/>
              <a:t> evolved.</a:t>
            </a:r>
          </a:p>
          <a:p>
            <a:pPr>
              <a:spcBef>
                <a:spcPts val="0"/>
              </a:spcBef>
            </a:pPr>
            <a:endParaRPr lang="en-GB" sz="800"/>
          </a:p>
          <a:p>
            <a:pPr marL="0" indent="0" algn="ctr">
              <a:spcBef>
                <a:spcPts val="0"/>
              </a:spcBef>
              <a:buNone/>
            </a:pPr>
            <a:r>
              <a:rPr lang="en-GB" sz="1100" b="1" u="sng"/>
              <a:t>Four Objects of Rotary</a:t>
            </a:r>
          </a:p>
          <a:p>
            <a:pPr>
              <a:spcBef>
                <a:spcPts val="0"/>
              </a:spcBef>
            </a:pPr>
            <a:r>
              <a:rPr lang="en-GB" sz="1100"/>
              <a:t>The Object of Rotary is to encourage and foster the ideal of service as a basis of worthy enterprise and, in particular, to encourage and foster:</a:t>
            </a:r>
          </a:p>
          <a:p>
            <a:pPr>
              <a:spcBef>
                <a:spcPts val="0"/>
              </a:spcBef>
            </a:pPr>
            <a:r>
              <a:rPr lang="en-GB" sz="1100"/>
              <a:t>FIRST: The development of acquaintance [friendship] as an opportunity for service;</a:t>
            </a:r>
          </a:p>
          <a:p>
            <a:pPr>
              <a:spcBef>
                <a:spcPts val="0"/>
              </a:spcBef>
            </a:pPr>
            <a:r>
              <a:rPr lang="en-GB" sz="1100"/>
              <a:t>SECOND: High ethical standards in business and professions; the recognition of the worthiness of all useful occupations; and the dignifying of each Rotarian’s occupation as an opportunity to serve society;</a:t>
            </a:r>
          </a:p>
          <a:p>
            <a:pPr>
              <a:spcBef>
                <a:spcPts val="0"/>
              </a:spcBef>
            </a:pPr>
            <a:r>
              <a:rPr lang="en-GB" sz="1100"/>
              <a:t>THIRD: The application of the ideal of service in each Rotarian’s personal, business, and community life;</a:t>
            </a:r>
          </a:p>
          <a:p>
            <a:pPr>
              <a:spcBef>
                <a:spcPts val="0"/>
              </a:spcBef>
            </a:pPr>
            <a:r>
              <a:rPr lang="en-GB" sz="1100"/>
              <a:t>FOURTH: The advancement of international understanding, goodwill, and peace through a world fellowship of business and professional persons united in the ideal of service.</a:t>
            </a:r>
          </a:p>
          <a:p>
            <a:pPr marL="0" indent="0">
              <a:spcBef>
                <a:spcPts val="0"/>
              </a:spcBef>
              <a:buNone/>
            </a:pPr>
            <a:endParaRPr lang="en-GB" sz="800" b="1"/>
          </a:p>
          <a:p>
            <a:pPr marL="0" indent="0" algn="ctr">
              <a:spcBef>
                <a:spcPts val="0"/>
              </a:spcBef>
              <a:buNone/>
            </a:pPr>
            <a:r>
              <a:rPr lang="en-GB" sz="1100" b="1" u="sng"/>
              <a:t>The Four-Way Test of Rotarians</a:t>
            </a:r>
          </a:p>
          <a:p>
            <a:pPr>
              <a:spcBef>
                <a:spcPts val="0"/>
              </a:spcBef>
            </a:pPr>
            <a:r>
              <a:rPr lang="en-GB" sz="1100"/>
              <a:t>The Four-Way Test is a nonpartisan and nonsectarian ethical guide for Rotarians to use for their personal and professional relationships. The test has been translated into more than 100 languages, and Rotarians recite it at club meetings:</a:t>
            </a:r>
            <a:br>
              <a:rPr lang="en-GB" sz="1100"/>
            </a:br>
            <a:r>
              <a:rPr lang="en-GB" sz="1100"/>
              <a:t>Of the things we think, say or do</a:t>
            </a:r>
          </a:p>
          <a:p>
            <a:pPr lvl="1">
              <a:spcBef>
                <a:spcPts val="0"/>
              </a:spcBef>
            </a:pPr>
            <a:r>
              <a:rPr lang="en-GB" sz="1100"/>
              <a:t>Is it the TRUTH?</a:t>
            </a:r>
          </a:p>
          <a:p>
            <a:pPr lvl="1">
              <a:spcBef>
                <a:spcPts val="0"/>
              </a:spcBef>
            </a:pPr>
            <a:r>
              <a:rPr lang="en-GB" sz="1100"/>
              <a:t>Is it FAIR to all concerned?</a:t>
            </a:r>
          </a:p>
          <a:p>
            <a:pPr lvl="1">
              <a:spcBef>
                <a:spcPts val="0"/>
              </a:spcBef>
            </a:pPr>
            <a:r>
              <a:rPr lang="en-GB" sz="1100"/>
              <a:t>Will it build GOODWILL and BETTER FRIENDSHIPS?</a:t>
            </a:r>
          </a:p>
          <a:p>
            <a:pPr lvl="1">
              <a:spcBef>
                <a:spcPts val="0"/>
              </a:spcBef>
            </a:pPr>
            <a:r>
              <a:rPr lang="en-GB" sz="1100"/>
              <a:t>Will it be BENEFICIAL to all concerned?</a:t>
            </a:r>
            <a:endParaRPr lang="en-GB" sz="1100" b="1"/>
          </a:p>
          <a:p>
            <a:pPr marL="0" indent="0" algn="ctr">
              <a:spcBef>
                <a:spcPts val="0"/>
              </a:spcBef>
              <a:buNone/>
            </a:pPr>
            <a:endParaRPr lang="en-GB" sz="1100" b="1" u="sng"/>
          </a:p>
          <a:p>
            <a:pPr marL="0" indent="0" algn="ctr">
              <a:spcBef>
                <a:spcPts val="0"/>
              </a:spcBef>
              <a:buNone/>
            </a:pPr>
            <a:r>
              <a:rPr lang="en-GB" sz="1100" b="1" u="sng"/>
              <a:t>Five Avenues of Service of Rotary Clubs – started as four</a:t>
            </a:r>
          </a:p>
          <a:p>
            <a:pPr>
              <a:spcBef>
                <a:spcPts val="0"/>
              </a:spcBef>
            </a:pPr>
            <a:r>
              <a:rPr lang="en-GB" sz="1100"/>
              <a:t>We channel our commitment to service at home and abroad through 5 Avenues of Service, the foundation of club activity.</a:t>
            </a:r>
          </a:p>
          <a:p>
            <a:pPr>
              <a:spcBef>
                <a:spcPts val="0"/>
              </a:spcBef>
            </a:pPr>
            <a:r>
              <a:rPr lang="en-GB" sz="1100" b="1"/>
              <a:t>Club Service </a:t>
            </a:r>
            <a:r>
              <a:rPr lang="en-GB" sz="1100"/>
              <a:t>focuses on making clubs strong. A thriving club is anchored by strong relationships and an active membership development plan.</a:t>
            </a:r>
          </a:p>
          <a:p>
            <a:pPr>
              <a:spcBef>
                <a:spcPts val="0"/>
              </a:spcBef>
            </a:pPr>
            <a:r>
              <a:rPr lang="en-GB" sz="1100" b="1"/>
              <a:t>Vocational Service </a:t>
            </a:r>
            <a:r>
              <a:rPr lang="en-GB" sz="1100"/>
              <a:t>calls on every Rotarian to work with integrity and contribute their expertise to the problems and needs of society. Learn more in </a:t>
            </a:r>
            <a:r>
              <a:rPr lang="en-GB" sz="1100">
                <a:hlinkClick r:id="rId2"/>
              </a:rPr>
              <a:t>An Introduction to Vocational Service</a:t>
            </a:r>
            <a:r>
              <a:rPr lang="en-GB" sz="1100"/>
              <a:t> and the </a:t>
            </a:r>
            <a:r>
              <a:rPr lang="en-GB" sz="1100">
                <a:hlinkClick r:id="rId3"/>
              </a:rPr>
              <a:t>Code of Conduct</a:t>
            </a:r>
            <a:r>
              <a:rPr lang="en-GB" sz="1100"/>
              <a:t>.</a:t>
            </a:r>
          </a:p>
          <a:p>
            <a:pPr>
              <a:spcBef>
                <a:spcPts val="0"/>
              </a:spcBef>
            </a:pPr>
            <a:r>
              <a:rPr lang="en-GB" sz="1100" b="1"/>
              <a:t>Community Service </a:t>
            </a:r>
            <a:r>
              <a:rPr lang="en-GB" sz="1100"/>
              <a:t>encourages every Rotarian to find ways to improve the quality of life for people in their communities and to serve the public interest. Learn more in </a:t>
            </a:r>
            <a:r>
              <a:rPr lang="en-GB" sz="1100">
                <a:hlinkClick r:id="rId4"/>
              </a:rPr>
              <a:t>Communities in Action: A Guide to Effective Projects</a:t>
            </a:r>
            <a:r>
              <a:rPr lang="en-GB" sz="1100"/>
              <a:t>.</a:t>
            </a:r>
          </a:p>
          <a:p>
            <a:pPr>
              <a:spcBef>
                <a:spcPts val="0"/>
              </a:spcBef>
            </a:pPr>
            <a:r>
              <a:rPr lang="en-GB" sz="1100" b="1"/>
              <a:t>International Service </a:t>
            </a:r>
            <a:r>
              <a:rPr lang="en-GB" sz="1100"/>
              <a:t>exemplifies our global reach in promoting peace and understanding. We support this service avenue by sponsoring or volunteering on international projects, seeking partners abroad, and more.</a:t>
            </a:r>
          </a:p>
          <a:p>
            <a:pPr>
              <a:spcBef>
                <a:spcPts val="0"/>
              </a:spcBef>
            </a:pPr>
            <a:r>
              <a:rPr lang="en-GB" sz="1100" b="1"/>
              <a:t>Youth Service </a:t>
            </a:r>
            <a:r>
              <a:rPr lang="en-GB" sz="1100"/>
              <a:t>recognizes the importance of empowering youth and young professionals through leadership development programs such as </a:t>
            </a:r>
            <a:r>
              <a:rPr lang="en-GB" sz="1100">
                <a:hlinkClick r:id="rId5"/>
              </a:rPr>
              <a:t>Rotaract</a:t>
            </a:r>
            <a:r>
              <a:rPr lang="en-GB" sz="1100"/>
              <a:t>, </a:t>
            </a:r>
            <a:r>
              <a:rPr lang="en-GB" sz="1100">
                <a:hlinkClick r:id="rId6"/>
              </a:rPr>
              <a:t>Interact</a:t>
            </a:r>
            <a:r>
              <a:rPr lang="en-GB" sz="1100"/>
              <a:t>, </a:t>
            </a:r>
            <a:r>
              <a:rPr lang="en-GB" sz="1100">
                <a:hlinkClick r:id="rId7"/>
              </a:rPr>
              <a:t>Rotary Youth Leadership Awards</a:t>
            </a:r>
            <a:r>
              <a:rPr lang="en-GB" sz="1100"/>
              <a:t>, and </a:t>
            </a:r>
            <a:r>
              <a:rPr lang="en-GB" sz="1100">
                <a:hlinkClick r:id="rId8"/>
              </a:rPr>
              <a:t>Rotary Youth Exchange</a:t>
            </a:r>
            <a:r>
              <a:rPr lang="en-GB" sz="1100"/>
              <a:t>.</a:t>
            </a:r>
          </a:p>
          <a:p>
            <a:pPr>
              <a:spcBef>
                <a:spcPts val="0"/>
              </a:spcBef>
            </a:pPr>
            <a:endParaRPr lang="en-GB" sz="600"/>
          </a:p>
          <a:p>
            <a:pPr marL="0" indent="0" algn="ctr">
              <a:spcBef>
                <a:spcPts val="0"/>
              </a:spcBef>
              <a:buNone/>
            </a:pPr>
            <a:r>
              <a:rPr lang="en-GB" sz="1100" b="1" u="sng"/>
              <a:t>Six Areas of Focus for our Social Change Projects</a:t>
            </a:r>
          </a:p>
          <a:p>
            <a:pPr>
              <a:spcBef>
                <a:spcPts val="0"/>
              </a:spcBef>
            </a:pPr>
            <a:r>
              <a:rPr lang="en-GB" sz="1100"/>
              <a:t>We direct our efforts in six areas to enhance our local and global impact. Our most successful &amp; sustainable projects and activities tend to fall within the following areas: </a:t>
            </a:r>
            <a:r>
              <a:rPr lang="en-GB" sz="1100">
                <a:hlinkClick r:id="rId9"/>
              </a:rPr>
              <a:t>Learn more</a:t>
            </a:r>
            <a:endParaRPr lang="en-GB" sz="1100"/>
          </a:p>
          <a:p>
            <a:pPr lvl="1">
              <a:spcBef>
                <a:spcPts val="0"/>
              </a:spcBef>
            </a:pPr>
            <a:r>
              <a:rPr lang="en-GB" sz="1100"/>
              <a:t>Promoting peace</a:t>
            </a:r>
          </a:p>
          <a:p>
            <a:pPr lvl="1">
              <a:spcBef>
                <a:spcPts val="0"/>
              </a:spcBef>
            </a:pPr>
            <a:r>
              <a:rPr lang="en-GB" sz="1100"/>
              <a:t>Fighting disease</a:t>
            </a:r>
          </a:p>
          <a:p>
            <a:pPr lvl="1">
              <a:spcBef>
                <a:spcPts val="0"/>
              </a:spcBef>
            </a:pPr>
            <a:r>
              <a:rPr lang="en-GB" sz="1100"/>
              <a:t>Providing clean water</a:t>
            </a:r>
          </a:p>
          <a:p>
            <a:pPr lvl="1">
              <a:spcBef>
                <a:spcPts val="0"/>
              </a:spcBef>
            </a:pPr>
            <a:r>
              <a:rPr lang="en-GB" sz="1100"/>
              <a:t>Saving mothers and children</a:t>
            </a:r>
          </a:p>
          <a:p>
            <a:pPr lvl="1">
              <a:spcBef>
                <a:spcPts val="0"/>
              </a:spcBef>
            </a:pPr>
            <a:r>
              <a:rPr lang="en-GB" sz="1100"/>
              <a:t>Supporting education</a:t>
            </a:r>
          </a:p>
          <a:p>
            <a:pPr lvl="1">
              <a:spcBef>
                <a:spcPts val="0"/>
              </a:spcBef>
            </a:pPr>
            <a:r>
              <a:rPr lang="en-GB" sz="1100"/>
              <a:t>Growing local economies</a:t>
            </a:r>
          </a:p>
          <a:p>
            <a:pPr marL="0" indent="0" algn="ctr">
              <a:spcBef>
                <a:spcPts val="0"/>
              </a:spcBef>
              <a:buNone/>
            </a:pPr>
            <a:endParaRPr lang="en-GB" sz="600" b="1" u="sng"/>
          </a:p>
          <a:p>
            <a:pPr marL="0" indent="0" algn="ctr">
              <a:spcBef>
                <a:spcPts val="0"/>
              </a:spcBef>
              <a:buNone/>
            </a:pPr>
            <a:r>
              <a:rPr lang="en-GB" sz="1100" b="1" u="sng"/>
              <a:t>Rotarys Mission</a:t>
            </a:r>
          </a:p>
          <a:p>
            <a:pPr marL="0" indent="0">
              <a:spcBef>
                <a:spcPts val="0"/>
              </a:spcBef>
              <a:buNone/>
            </a:pPr>
            <a:r>
              <a:rPr lang="en-GB" sz="1100"/>
              <a:t>We provide service to others, promote integrity, and advance </a:t>
            </a:r>
            <a:br>
              <a:rPr lang="en-GB" sz="1100"/>
            </a:br>
            <a:r>
              <a:rPr lang="en-GB" sz="1100"/>
              <a:t>world understanding, goodwill, and peace through our fellowship </a:t>
            </a:r>
            <a:br>
              <a:rPr lang="en-GB" sz="1100"/>
            </a:br>
            <a:r>
              <a:rPr lang="en-GB" sz="1100"/>
              <a:t>of business, professional, and community leaders.</a:t>
            </a:r>
          </a:p>
          <a:p>
            <a:pPr marL="0" indent="0">
              <a:spcBef>
                <a:spcPts val="0"/>
              </a:spcBef>
              <a:buNone/>
            </a:pPr>
            <a:endParaRPr lang="en-GB" sz="600" b="1" u="sng"/>
          </a:p>
          <a:p>
            <a:pPr marL="0" indent="0" algn="ctr">
              <a:spcBef>
                <a:spcPts val="0"/>
              </a:spcBef>
              <a:buNone/>
            </a:pPr>
            <a:r>
              <a:rPr lang="en-GB" sz="1100" b="1" u="sng"/>
              <a:t>Two Mottos of Rotary</a:t>
            </a:r>
          </a:p>
          <a:p>
            <a:pPr lvl="1">
              <a:spcBef>
                <a:spcPts val="0"/>
              </a:spcBef>
            </a:pPr>
            <a:r>
              <a:rPr lang="en-GB" sz="1100" b="1"/>
              <a:t>Service Above Self </a:t>
            </a:r>
            <a:r>
              <a:rPr lang="en-GB" sz="1100"/>
              <a:t>(principal motto since 1989)</a:t>
            </a:r>
          </a:p>
          <a:p>
            <a:pPr lvl="1">
              <a:spcBef>
                <a:spcPts val="0"/>
              </a:spcBef>
            </a:pPr>
            <a:r>
              <a:rPr lang="en-GB" sz="1100"/>
              <a:t>best conveys philosophy of unselfish volunteer service</a:t>
            </a:r>
          </a:p>
          <a:p>
            <a:pPr lvl="1">
              <a:spcBef>
                <a:spcPts val="0"/>
              </a:spcBef>
            </a:pPr>
            <a:r>
              <a:rPr lang="en-GB" sz="1100" b="1"/>
              <a:t>One Profits Most Who Serves Best </a:t>
            </a:r>
            <a:r>
              <a:rPr lang="en-GB" sz="1100"/>
              <a:t>(since 2010)</a:t>
            </a:r>
          </a:p>
          <a:p>
            <a:pPr marL="0" indent="0">
              <a:spcBef>
                <a:spcPts val="0"/>
              </a:spcBef>
              <a:buNone/>
            </a:pPr>
            <a:r>
              <a:rPr lang="en-GB" sz="1100" b="1" u="sng"/>
              <a:t>New Change Leadership starts</a:t>
            </a:r>
          </a:p>
          <a:p>
            <a:pPr>
              <a:spcBef>
                <a:spcPts val="0"/>
              </a:spcBef>
            </a:pPr>
            <a:r>
              <a:rPr lang="en-GB" sz="1100"/>
              <a:t>The world today is not the same as when Rotary began in 1905. Demographics have shifted, the pace of change is accelerating, and technology has created new opportunities for connection and service. What hasn’t changed is a need for the values that define Rotary. With our new plan, we will honor our past and embrace our future. The collective leadership and expertise of 1.2 million members will help us tackle some of the world’s biggest challenges, locally and globally. We are united by common values and vision as we sharpen our focus with targeted specific causes that reach communities most in need.</a:t>
            </a:r>
          </a:p>
          <a:p>
            <a:pPr>
              <a:spcBef>
                <a:spcPts val="0"/>
              </a:spcBef>
            </a:pPr>
            <a:endParaRPr lang="en-GB" sz="1100"/>
          </a:p>
          <a:p>
            <a:pPr marL="0" indent="0">
              <a:spcBef>
                <a:spcPts val="0"/>
              </a:spcBef>
              <a:buNone/>
            </a:pPr>
            <a:r>
              <a:rPr lang="en-GB" sz="1100" b="1" u="sng"/>
              <a:t>Rotary’s new Vision Statement from June 2017</a:t>
            </a:r>
          </a:p>
          <a:p>
            <a:pPr algn="ctr">
              <a:spcBef>
                <a:spcPts val="0"/>
              </a:spcBef>
            </a:pPr>
            <a:r>
              <a:rPr lang="en-GB" sz="1100" b="1"/>
              <a:t>“Together, we see a world where people unite </a:t>
            </a:r>
            <a:br>
              <a:rPr lang="en-GB" sz="1100" b="1"/>
            </a:br>
            <a:r>
              <a:rPr lang="en-GB" sz="1100" b="1"/>
              <a:t>and take action to create lasting change </a:t>
            </a:r>
            <a:br>
              <a:rPr lang="en-GB" sz="1100" b="1"/>
            </a:br>
            <a:r>
              <a:rPr lang="en-GB" sz="1100" b="1"/>
              <a:t>– across the globe, in our communities, and in ourselves.”</a:t>
            </a:r>
          </a:p>
          <a:p>
            <a:pPr algn="ctr">
              <a:spcBef>
                <a:spcPts val="0"/>
              </a:spcBef>
            </a:pPr>
            <a:r>
              <a:rPr lang="en-GB" sz="1100" b="1">
                <a:highlight>
                  <a:srgbClr val="00FFFF"/>
                </a:highlight>
              </a:rPr>
              <a:t>Together People Create Change</a:t>
            </a:r>
          </a:p>
          <a:p>
            <a:pPr>
              <a:spcBef>
                <a:spcPts val="0"/>
              </a:spcBef>
            </a:pPr>
            <a:r>
              <a:rPr lang="en-GB" sz="1100"/>
              <a:t>Over one million people across the world were asked to share their insights with the Strategic Planning Committee through surveys and focus groups. The vision was approved by the Rotary Board of Directors and Board of Trustees in June 2017.</a:t>
            </a:r>
          </a:p>
          <a:p>
            <a:pPr>
              <a:spcBef>
                <a:spcPts val="0"/>
              </a:spcBef>
            </a:pPr>
            <a:endParaRPr lang="en-GB" sz="800"/>
          </a:p>
          <a:p>
            <a:pPr marL="0" indent="0">
              <a:spcBef>
                <a:spcPts val="0"/>
              </a:spcBef>
              <a:buNone/>
            </a:pPr>
            <a:r>
              <a:rPr lang="en-GB" sz="1100" b="1" u="sng"/>
              <a:t>Rotary’s new Action Plan from June 2018</a:t>
            </a:r>
          </a:p>
          <a:p>
            <a:pPr>
              <a:spcBef>
                <a:spcPts val="0"/>
              </a:spcBef>
            </a:pPr>
            <a:r>
              <a:rPr lang="en-GB" sz="1100"/>
              <a:t>More than a century ago, we pioneered a new model of service leadership grounded in person-to-person connections. Today, those connections are a network that spans the globe—bridging cultural, linguistic, generational, and geographic barriers—and shares the vision of a better world.</a:t>
            </a:r>
          </a:p>
          <a:p>
            <a:pPr>
              <a:spcBef>
                <a:spcPts val="0"/>
              </a:spcBef>
            </a:pPr>
            <a:r>
              <a:rPr lang="en-GB" sz="1100"/>
              <a:t>As People of Action, we understand that fulfilling that vision requires a plan. These are Rotary’s priorities for five next years: </a:t>
            </a:r>
          </a:p>
          <a:p>
            <a:pPr lvl="1">
              <a:spcBef>
                <a:spcPts val="0"/>
              </a:spcBef>
            </a:pPr>
            <a:r>
              <a:rPr lang="en-GB" sz="1100"/>
              <a:t>A.</a:t>
            </a:r>
            <a:r>
              <a:rPr lang="en-GB" sz="1100" b="1"/>
              <a:t>IMPACT</a:t>
            </a:r>
            <a:r>
              <a:rPr lang="en-GB" sz="1100"/>
              <a:t>: to increase our impact (3 objectives)</a:t>
            </a:r>
          </a:p>
          <a:p>
            <a:pPr lvl="1">
              <a:spcBef>
                <a:spcPts val="0"/>
              </a:spcBef>
            </a:pPr>
            <a:r>
              <a:rPr lang="en-GB" sz="1100"/>
              <a:t>B.</a:t>
            </a:r>
            <a:r>
              <a:rPr lang="en-GB" sz="1100" b="1"/>
              <a:t>REACH</a:t>
            </a:r>
            <a:r>
              <a:rPr lang="en-GB" sz="1100"/>
              <a:t>: expand our reach (4 objectives)</a:t>
            </a:r>
          </a:p>
          <a:p>
            <a:pPr lvl="1">
              <a:spcBef>
                <a:spcPts val="0"/>
              </a:spcBef>
            </a:pPr>
            <a:r>
              <a:rPr lang="en-GB" sz="1100"/>
              <a:t>C.</a:t>
            </a:r>
            <a:r>
              <a:rPr lang="en-GB" sz="1100" b="1"/>
              <a:t>ENGAGE</a:t>
            </a:r>
            <a:r>
              <a:rPr lang="en-GB" sz="1100"/>
              <a:t>: enhance participant engagement (4 </a:t>
            </a:r>
            <a:r>
              <a:rPr lang="en-GB" sz="800"/>
              <a:t>objectives</a:t>
            </a:r>
            <a:r>
              <a:rPr lang="en-GB" sz="1100"/>
              <a:t>)</a:t>
            </a:r>
          </a:p>
          <a:p>
            <a:pPr lvl="1">
              <a:spcBef>
                <a:spcPts val="0"/>
              </a:spcBef>
            </a:pPr>
            <a:r>
              <a:rPr lang="en-GB" sz="1100"/>
              <a:t>D. </a:t>
            </a:r>
            <a:r>
              <a:rPr lang="en-GB" sz="1100" b="1"/>
              <a:t>ADAPT</a:t>
            </a:r>
            <a:r>
              <a:rPr lang="en-GB" sz="1100"/>
              <a:t>: increase our ability to adapt (3 objectives)</a:t>
            </a:r>
          </a:p>
          <a:p>
            <a:pPr marL="457200" lvl="1" indent="0">
              <a:spcBef>
                <a:spcPts val="0"/>
              </a:spcBef>
              <a:buNone/>
            </a:pPr>
            <a:endParaRPr lang="en-GB" sz="800"/>
          </a:p>
          <a:p>
            <a:pPr marL="0" indent="0">
              <a:spcBef>
                <a:spcPts val="0"/>
              </a:spcBef>
              <a:buNone/>
            </a:pPr>
            <a:r>
              <a:rPr lang="en-GB" sz="1100" b="1" u="sng"/>
              <a:t>Rotary’s People of Action and their Competences</a:t>
            </a:r>
          </a:p>
          <a:p>
            <a:pPr>
              <a:spcBef>
                <a:spcPts val="0"/>
              </a:spcBef>
            </a:pPr>
            <a:r>
              <a:rPr lang="en-GB" sz="1100"/>
              <a:t>As People of Action, we share a strong sense of purpose.</a:t>
            </a:r>
          </a:p>
          <a:p>
            <a:pPr lvl="1">
              <a:spcBef>
                <a:spcPts val="0"/>
              </a:spcBef>
            </a:pPr>
            <a:r>
              <a:rPr lang="en-GB" sz="1100"/>
              <a:t>A.</a:t>
            </a:r>
            <a:r>
              <a:rPr lang="en-GB" sz="1100" b="1"/>
              <a:t>IMPACT</a:t>
            </a:r>
            <a:r>
              <a:rPr lang="en-GB" sz="1100"/>
              <a:t>: We are effective problemsolvers</a:t>
            </a:r>
          </a:p>
          <a:p>
            <a:pPr lvl="1">
              <a:spcBef>
                <a:spcPts val="0"/>
              </a:spcBef>
            </a:pPr>
            <a:r>
              <a:rPr lang="en-GB" sz="1100"/>
              <a:t>B.</a:t>
            </a:r>
            <a:r>
              <a:rPr lang="en-GB" sz="1100" b="1"/>
              <a:t>REACH</a:t>
            </a:r>
            <a:r>
              <a:rPr lang="en-GB" sz="1100"/>
              <a:t>: We activate and inspire one another</a:t>
            </a:r>
          </a:p>
          <a:p>
            <a:pPr lvl="1">
              <a:spcBef>
                <a:spcPts val="0"/>
              </a:spcBef>
            </a:pPr>
            <a:r>
              <a:rPr lang="en-GB" sz="1100"/>
              <a:t>C.</a:t>
            </a:r>
            <a:r>
              <a:rPr lang="en-GB" sz="1100" b="1"/>
              <a:t>ENGAGE</a:t>
            </a:r>
            <a:r>
              <a:rPr lang="en-GB" sz="1100"/>
              <a:t>: We strive to understand the needs of others</a:t>
            </a:r>
          </a:p>
          <a:p>
            <a:pPr lvl="1">
              <a:spcBef>
                <a:spcPts val="0"/>
              </a:spcBef>
            </a:pPr>
            <a:r>
              <a:rPr lang="en-GB" sz="1100"/>
              <a:t>D. </a:t>
            </a:r>
            <a:r>
              <a:rPr lang="en-GB" sz="1100" b="1"/>
              <a:t>ADAPT</a:t>
            </a:r>
            <a:r>
              <a:rPr lang="en-GB" sz="1100"/>
              <a:t>: We are inventive, entrepreneurial &amp; resilient</a:t>
            </a:r>
          </a:p>
          <a:p>
            <a:pPr>
              <a:spcBef>
                <a:spcPts val="0"/>
              </a:spcBef>
            </a:pPr>
            <a:r>
              <a:rPr lang="en-GB" sz="1100"/>
              <a:t>i.e.: </a:t>
            </a:r>
            <a:r>
              <a:rPr lang="en-GB" sz="1100">
                <a:highlight>
                  <a:srgbClr val="00FFFF"/>
                </a:highlight>
              </a:rPr>
              <a:t>[</a:t>
            </a:r>
            <a:r>
              <a:rPr lang="en-GB" sz="1100" b="1">
                <a:highlight>
                  <a:srgbClr val="00FFFF"/>
                </a:highlight>
              </a:rPr>
              <a:t>Together Rotarians Co-Create and Co-Mobilize Change]</a:t>
            </a:r>
          </a:p>
        </p:txBody>
      </p:sp>
      <p:sp>
        <p:nvSpPr>
          <p:cNvPr id="4" name="Title 1">
            <a:extLst>
              <a:ext uri="{FF2B5EF4-FFF2-40B4-BE49-F238E27FC236}">
                <a16:creationId xmlns:a16="http://schemas.microsoft.com/office/drawing/2014/main" id="{EBF94CE4-268D-4B5D-AE2F-A0F4EB8B9CC0}"/>
              </a:ext>
            </a:extLst>
          </p:cNvPr>
          <p:cNvSpPr>
            <a:spLocks noGrp="1"/>
          </p:cNvSpPr>
          <p:nvPr>
            <p:ph type="title"/>
          </p:nvPr>
        </p:nvSpPr>
        <p:spPr>
          <a:xfrm>
            <a:off x="27420" y="0"/>
            <a:ext cx="11082251" cy="586046"/>
          </a:xfrm>
        </p:spPr>
        <p:txBody>
          <a:bodyPr>
            <a:normAutofit/>
          </a:bodyPr>
          <a:lstStyle/>
          <a:p>
            <a:r>
              <a:rPr lang="en-GB" sz="3600" b="1"/>
              <a:t>Rotarys Historical Principles and New Action Plan</a:t>
            </a:r>
          </a:p>
        </p:txBody>
      </p:sp>
      <p:sp>
        <p:nvSpPr>
          <p:cNvPr id="5" name="Rectangle 4">
            <a:extLst>
              <a:ext uri="{FF2B5EF4-FFF2-40B4-BE49-F238E27FC236}">
                <a16:creationId xmlns:a16="http://schemas.microsoft.com/office/drawing/2014/main" id="{EA7B06A4-10F4-4DFF-9E41-CE861A737353}"/>
              </a:ext>
            </a:extLst>
          </p:cNvPr>
          <p:cNvSpPr/>
          <p:nvPr/>
        </p:nvSpPr>
        <p:spPr>
          <a:xfrm>
            <a:off x="10178940" y="0"/>
            <a:ext cx="2012089" cy="215444"/>
          </a:xfrm>
          <a:prstGeom prst="rect">
            <a:avLst/>
          </a:prstGeom>
        </p:spPr>
        <p:txBody>
          <a:bodyPr wrap="none">
            <a:spAutoFit/>
          </a:bodyPr>
          <a:lstStyle/>
          <a:p>
            <a:r>
              <a:rPr lang="en-GB" sz="800">
                <a:hlinkClick r:id="rId10"/>
              </a:rPr>
              <a:t>https://my.rotary.org/en/guiding-principles</a:t>
            </a:r>
            <a:endParaRPr lang="en-GB" sz="800"/>
          </a:p>
        </p:txBody>
      </p:sp>
      <p:sp>
        <p:nvSpPr>
          <p:cNvPr id="6" name="Rectangle 5">
            <a:extLst>
              <a:ext uri="{FF2B5EF4-FFF2-40B4-BE49-F238E27FC236}">
                <a16:creationId xmlns:a16="http://schemas.microsoft.com/office/drawing/2014/main" id="{4A7C084D-F4B9-46B5-99C7-2BAF1D221A06}"/>
              </a:ext>
            </a:extLst>
          </p:cNvPr>
          <p:cNvSpPr/>
          <p:nvPr/>
        </p:nvSpPr>
        <p:spPr>
          <a:xfrm>
            <a:off x="8998527" y="135426"/>
            <a:ext cx="3193473" cy="215444"/>
          </a:xfrm>
          <a:prstGeom prst="rect">
            <a:avLst/>
          </a:prstGeom>
        </p:spPr>
        <p:txBody>
          <a:bodyPr wrap="square">
            <a:spAutoFit/>
          </a:bodyPr>
          <a:lstStyle/>
          <a:p>
            <a:pPr algn="ctr"/>
            <a:r>
              <a:rPr lang="en-GB" sz="800">
                <a:hlinkClick r:id="rId11"/>
              </a:rPr>
              <a:t>https://my.rotary.org/en/learning-reference/about-rotary/our-priorities</a:t>
            </a:r>
            <a:endParaRPr lang="en-GB" sz="800"/>
          </a:p>
        </p:txBody>
      </p:sp>
      <p:sp>
        <p:nvSpPr>
          <p:cNvPr id="7" name="Rectangle 6">
            <a:extLst>
              <a:ext uri="{FF2B5EF4-FFF2-40B4-BE49-F238E27FC236}">
                <a16:creationId xmlns:a16="http://schemas.microsoft.com/office/drawing/2014/main" id="{C3535D5A-165D-4698-A702-BB35D1DD07C4}"/>
              </a:ext>
            </a:extLst>
          </p:cNvPr>
          <p:cNvSpPr/>
          <p:nvPr/>
        </p:nvSpPr>
        <p:spPr>
          <a:xfrm>
            <a:off x="8998527" y="270852"/>
            <a:ext cx="3271060" cy="215444"/>
          </a:xfrm>
          <a:prstGeom prst="rect">
            <a:avLst/>
          </a:prstGeom>
        </p:spPr>
        <p:txBody>
          <a:bodyPr wrap="square">
            <a:spAutoFit/>
          </a:bodyPr>
          <a:lstStyle/>
          <a:p>
            <a:pPr>
              <a:spcAft>
                <a:spcPts val="0"/>
              </a:spcAft>
            </a:pPr>
            <a:r>
              <a:rPr lang="nb-NO" sz="800" u="sng">
                <a:solidFill>
                  <a:srgbClr val="0563C1"/>
                </a:solidFill>
                <a:latin typeface="Calibri" panose="020F0502020204030204" pitchFamily="34" charset="0"/>
                <a:ea typeface="Calibri" panose="020F0502020204030204" pitchFamily="34" charset="0"/>
                <a:hlinkClick r:id="rId12"/>
              </a:rPr>
              <a:t>https://my.rotary.org/en/learning-reference/about-rotary/strategic-plan</a:t>
            </a:r>
            <a:endParaRPr lang="en-GB" sz="80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3001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A2BC-F5A8-4F06-8365-F8E5A36A301D}"/>
              </a:ext>
            </a:extLst>
          </p:cNvPr>
          <p:cNvSpPr>
            <a:spLocks noGrp="1"/>
          </p:cNvSpPr>
          <p:nvPr>
            <p:ph type="title"/>
          </p:nvPr>
        </p:nvSpPr>
        <p:spPr/>
        <p:txBody>
          <a:bodyPr/>
          <a:lstStyle/>
          <a:p>
            <a:r>
              <a:rPr lang="en-GB" b="1"/>
              <a:t>Challenges for Rotary today</a:t>
            </a:r>
          </a:p>
        </p:txBody>
      </p:sp>
      <p:sp>
        <p:nvSpPr>
          <p:cNvPr id="3" name="Content Placeholder 2">
            <a:extLst>
              <a:ext uri="{FF2B5EF4-FFF2-40B4-BE49-F238E27FC236}">
                <a16:creationId xmlns:a16="http://schemas.microsoft.com/office/drawing/2014/main" id="{3D497588-2A1C-44CF-A5FE-D395EA4DA3FE}"/>
              </a:ext>
            </a:extLst>
          </p:cNvPr>
          <p:cNvSpPr>
            <a:spLocks noGrp="1"/>
          </p:cNvSpPr>
          <p:nvPr>
            <p:ph idx="1"/>
          </p:nvPr>
        </p:nvSpPr>
        <p:spPr>
          <a:xfrm>
            <a:off x="838199" y="1403684"/>
            <a:ext cx="10649989" cy="4773279"/>
          </a:xfrm>
        </p:spPr>
        <p:txBody>
          <a:bodyPr>
            <a:normAutofit fontScale="70000" lnSpcReduction="20000"/>
          </a:bodyPr>
          <a:lstStyle/>
          <a:p>
            <a:r>
              <a:rPr lang="en-US"/>
              <a:t>“We surveyed 1 million plus in 15 countries if they had heard of Rotary and found out that our global awareness is outstanding: in fact, three out of four people surveyed were aware of Rotary. Among the world’s leading social service organizations, we’re in the top 3 in terms of awareness. And people know enough about us to know that we do good in the world. Now for the challenges. </a:t>
            </a:r>
          </a:p>
          <a:p>
            <a:r>
              <a:rPr lang="en-GB"/>
              <a:t>Most had only a vague idea of exactly how we do good in the world. </a:t>
            </a:r>
            <a:br>
              <a:rPr lang="en-GB"/>
            </a:br>
            <a:r>
              <a:rPr lang="en-GB"/>
              <a:t>Only 35 percent saw Rotary as an organization for “people like them.” </a:t>
            </a:r>
          </a:p>
          <a:p>
            <a:r>
              <a:rPr lang="en-US"/>
              <a:t>And just 25 percent of people surveyed said they knew someone in Rotary. All of us here know how this is playing out in real life. Membership has dropped as much as 18 percent in North America and elsewhere. We set a record in 2018 for the number of people who left Rotary. </a:t>
            </a:r>
          </a:p>
          <a:p>
            <a:r>
              <a:rPr lang="en-US"/>
              <a:t>As we move closer to polio eradication, we wonder: </a:t>
            </a:r>
          </a:p>
          <a:p>
            <a:pPr lvl="1"/>
            <a:r>
              <a:rPr lang="en-US" b="1"/>
              <a:t>What are the new stories that will unite us, motivate us, and tell the rest of the world about our impact?</a:t>
            </a:r>
          </a:p>
          <a:p>
            <a:r>
              <a:rPr lang="en-US" b="1"/>
              <a:t>Where is the next generation of leadership coming from?  </a:t>
            </a:r>
          </a:p>
          <a:p>
            <a:r>
              <a:rPr lang="en-US"/>
              <a:t>We’re in the midst of a huge demographic shift, but while the rising generations share our passion for community and for making a difference, they have plenty of other places to go to channel that passion—on their phones </a:t>
            </a:r>
            <a:r>
              <a:rPr lang="en-US" i="1"/>
              <a:t>and</a:t>
            </a:r>
            <a:r>
              <a:rPr lang="en-US"/>
              <a:t> in the real world. </a:t>
            </a:r>
          </a:p>
          <a:p>
            <a:r>
              <a:rPr lang="en-US" b="1"/>
              <a:t> </a:t>
            </a:r>
            <a:r>
              <a:rPr lang="en-US"/>
              <a:t>So, here’s where we are today: </a:t>
            </a:r>
            <a:r>
              <a:rPr lang="en-US" b="1">
                <a:highlight>
                  <a:srgbClr val="00FFFF"/>
                </a:highlight>
              </a:rPr>
              <a:t>we’re the undisputed pioneer of service leadership grounded in person-to-person connections—and yet we find, increasingly, people are not coming to us to make those connections</a:t>
            </a:r>
            <a:r>
              <a:rPr lang="en-US"/>
              <a:t>. I know this isn’t easy to hear. </a:t>
            </a:r>
            <a:r>
              <a:rPr lang="en-US">
                <a:highlight>
                  <a:srgbClr val="FFFF00"/>
                </a:highlight>
              </a:rPr>
              <a:t>But I have good news: We have a plan</a:t>
            </a:r>
            <a:r>
              <a:rPr lang="en-US"/>
              <a:t>.”</a:t>
            </a:r>
          </a:p>
          <a:p>
            <a:endParaRPr lang="en-US" b="1"/>
          </a:p>
          <a:p>
            <a:endParaRPr lang="en-US"/>
          </a:p>
          <a:p>
            <a:endParaRPr lang="en-GB"/>
          </a:p>
          <a:p>
            <a:endParaRPr lang="en-US"/>
          </a:p>
          <a:p>
            <a:endParaRPr lang="en-GB"/>
          </a:p>
        </p:txBody>
      </p:sp>
      <p:sp>
        <p:nvSpPr>
          <p:cNvPr id="4" name="Rectangle 3">
            <a:extLst>
              <a:ext uri="{FF2B5EF4-FFF2-40B4-BE49-F238E27FC236}">
                <a16:creationId xmlns:a16="http://schemas.microsoft.com/office/drawing/2014/main" id="{67D9D96E-151B-44C0-AA27-39E379950F14}"/>
              </a:ext>
            </a:extLst>
          </p:cNvPr>
          <p:cNvSpPr/>
          <p:nvPr/>
        </p:nvSpPr>
        <p:spPr>
          <a:xfrm>
            <a:off x="7582593" y="6606473"/>
            <a:ext cx="4686994" cy="276999"/>
          </a:xfrm>
          <a:prstGeom prst="rect">
            <a:avLst/>
          </a:prstGeom>
        </p:spPr>
        <p:txBody>
          <a:bodyPr wrap="square">
            <a:spAutoFit/>
          </a:bodyPr>
          <a:lstStyle/>
          <a:p>
            <a:pPr>
              <a:spcAft>
                <a:spcPts val="0"/>
              </a:spcAft>
            </a:pPr>
            <a:r>
              <a:rPr lang="nb-NO" sz="1200" u="sng">
                <a:solidFill>
                  <a:srgbClr val="0563C1"/>
                </a:solidFill>
                <a:latin typeface="Calibri" panose="020F0502020204030204" pitchFamily="34" charset="0"/>
                <a:ea typeface="Calibri" panose="020F0502020204030204" pitchFamily="34" charset="0"/>
                <a:hlinkClick r:id="rId2"/>
              </a:rPr>
              <a:t>https://my.rotary.org/en/learning-reference/about-rotary/strategic-plan</a:t>
            </a:r>
            <a:endParaRPr lang="en-GB" sz="120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9005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3B996-B8CF-411A-A0FA-75BB1488F57F}"/>
              </a:ext>
            </a:extLst>
          </p:cNvPr>
          <p:cNvPicPr>
            <a:picLocks noChangeAspect="1"/>
          </p:cNvPicPr>
          <p:nvPr/>
        </p:nvPicPr>
        <p:blipFill>
          <a:blip r:embed="rId2"/>
          <a:stretch>
            <a:fillRect/>
          </a:stretch>
        </p:blipFill>
        <p:spPr>
          <a:xfrm>
            <a:off x="47638" y="47134"/>
            <a:ext cx="6377413" cy="3280528"/>
          </a:xfrm>
          <a:prstGeom prst="rect">
            <a:avLst/>
          </a:prstGeom>
        </p:spPr>
      </p:pic>
      <p:pic>
        <p:nvPicPr>
          <p:cNvPr id="4" name="Picture 3">
            <a:extLst>
              <a:ext uri="{FF2B5EF4-FFF2-40B4-BE49-F238E27FC236}">
                <a16:creationId xmlns:a16="http://schemas.microsoft.com/office/drawing/2014/main" id="{376840FE-7913-46AD-8D11-2F61CF73FB02}"/>
              </a:ext>
            </a:extLst>
          </p:cNvPr>
          <p:cNvPicPr>
            <a:picLocks noChangeAspect="1"/>
          </p:cNvPicPr>
          <p:nvPr/>
        </p:nvPicPr>
        <p:blipFill>
          <a:blip r:embed="rId3"/>
          <a:stretch>
            <a:fillRect/>
          </a:stretch>
        </p:blipFill>
        <p:spPr>
          <a:xfrm>
            <a:off x="6476214" y="42421"/>
            <a:ext cx="5668148" cy="3269133"/>
          </a:xfrm>
          <a:prstGeom prst="rect">
            <a:avLst/>
          </a:prstGeom>
        </p:spPr>
      </p:pic>
      <p:pic>
        <p:nvPicPr>
          <p:cNvPr id="5" name="Picture 4">
            <a:extLst>
              <a:ext uri="{FF2B5EF4-FFF2-40B4-BE49-F238E27FC236}">
                <a16:creationId xmlns:a16="http://schemas.microsoft.com/office/drawing/2014/main" id="{19B70D7F-AEE1-4F89-92EC-785A1A651A2E}"/>
              </a:ext>
            </a:extLst>
          </p:cNvPr>
          <p:cNvPicPr>
            <a:picLocks noChangeAspect="1"/>
          </p:cNvPicPr>
          <p:nvPr/>
        </p:nvPicPr>
        <p:blipFill>
          <a:blip r:embed="rId4"/>
          <a:stretch>
            <a:fillRect/>
          </a:stretch>
        </p:blipFill>
        <p:spPr>
          <a:xfrm>
            <a:off x="47637" y="3311554"/>
            <a:ext cx="6377413" cy="3499312"/>
          </a:xfrm>
          <a:prstGeom prst="rect">
            <a:avLst/>
          </a:prstGeom>
        </p:spPr>
      </p:pic>
      <p:pic>
        <p:nvPicPr>
          <p:cNvPr id="6" name="Picture 5">
            <a:extLst>
              <a:ext uri="{FF2B5EF4-FFF2-40B4-BE49-F238E27FC236}">
                <a16:creationId xmlns:a16="http://schemas.microsoft.com/office/drawing/2014/main" id="{F217BFD0-FA68-44AC-8717-4B5143D76ACB}"/>
              </a:ext>
            </a:extLst>
          </p:cNvPr>
          <p:cNvPicPr>
            <a:picLocks noChangeAspect="1"/>
          </p:cNvPicPr>
          <p:nvPr/>
        </p:nvPicPr>
        <p:blipFill>
          <a:blip r:embed="rId5"/>
          <a:stretch>
            <a:fillRect/>
          </a:stretch>
        </p:blipFill>
        <p:spPr>
          <a:xfrm>
            <a:off x="6476214" y="3311554"/>
            <a:ext cx="5670224" cy="3504026"/>
          </a:xfrm>
          <a:prstGeom prst="rect">
            <a:avLst/>
          </a:prstGeom>
        </p:spPr>
      </p:pic>
    </p:spTree>
    <p:extLst>
      <p:ext uri="{BB962C8B-B14F-4D97-AF65-F5344CB8AC3E}">
        <p14:creationId xmlns:p14="http://schemas.microsoft.com/office/powerpoint/2010/main" val="461178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3E5B-FF94-41D2-9FD7-625EC1812402}"/>
              </a:ext>
            </a:extLst>
          </p:cNvPr>
          <p:cNvSpPr>
            <a:spLocks noGrp="1"/>
          </p:cNvSpPr>
          <p:nvPr>
            <p:ph type="title"/>
          </p:nvPr>
        </p:nvSpPr>
        <p:spPr>
          <a:xfrm>
            <a:off x="0" y="392421"/>
            <a:ext cx="9548884" cy="1325563"/>
          </a:xfrm>
        </p:spPr>
        <p:txBody>
          <a:bodyPr/>
          <a:lstStyle/>
          <a:p>
            <a:r>
              <a:rPr lang="en-GB" b="1"/>
              <a:t>Hvorfor bli medlem av Rotary og Rotaract?</a:t>
            </a:r>
          </a:p>
        </p:txBody>
      </p:sp>
      <p:graphicFrame>
        <p:nvGraphicFramePr>
          <p:cNvPr id="4" name="Content Placeholder 3">
            <a:extLst>
              <a:ext uri="{FF2B5EF4-FFF2-40B4-BE49-F238E27FC236}">
                <a16:creationId xmlns:a16="http://schemas.microsoft.com/office/drawing/2014/main" id="{F9FB15E6-9F1D-4723-9D3C-691FB96029B4}"/>
              </a:ext>
            </a:extLst>
          </p:cNvPr>
          <p:cNvGraphicFramePr>
            <a:graphicFrameLocks noGrp="1"/>
          </p:cNvGraphicFramePr>
          <p:nvPr>
            <p:ph idx="1"/>
          </p:nvPr>
        </p:nvGraphicFramePr>
        <p:xfrm>
          <a:off x="70597" y="1368215"/>
          <a:ext cx="12050806" cy="5188978"/>
        </p:xfrm>
        <a:graphic>
          <a:graphicData uri="http://schemas.openxmlformats.org/drawingml/2006/table">
            <a:tbl>
              <a:tblPr firstRow="1" bandRow="1">
                <a:tableStyleId>{5C22544A-7EE6-4342-B048-85BDC9FD1C3A}</a:tableStyleId>
              </a:tblPr>
              <a:tblGrid>
                <a:gridCol w="3004297">
                  <a:extLst>
                    <a:ext uri="{9D8B030D-6E8A-4147-A177-3AD203B41FA5}">
                      <a16:colId xmlns:a16="http://schemas.microsoft.com/office/drawing/2014/main" val="1114334631"/>
                    </a:ext>
                  </a:extLst>
                </a:gridCol>
                <a:gridCol w="3044638">
                  <a:extLst>
                    <a:ext uri="{9D8B030D-6E8A-4147-A177-3AD203B41FA5}">
                      <a16:colId xmlns:a16="http://schemas.microsoft.com/office/drawing/2014/main" val="3278595890"/>
                    </a:ext>
                  </a:extLst>
                </a:gridCol>
                <a:gridCol w="3012141">
                  <a:extLst>
                    <a:ext uri="{9D8B030D-6E8A-4147-A177-3AD203B41FA5}">
                      <a16:colId xmlns:a16="http://schemas.microsoft.com/office/drawing/2014/main" val="1958457961"/>
                    </a:ext>
                  </a:extLst>
                </a:gridCol>
                <a:gridCol w="2989730">
                  <a:extLst>
                    <a:ext uri="{9D8B030D-6E8A-4147-A177-3AD203B41FA5}">
                      <a16:colId xmlns:a16="http://schemas.microsoft.com/office/drawing/2014/main" val="2177797368"/>
                    </a:ext>
                  </a:extLst>
                </a:gridCol>
              </a:tblGrid>
              <a:tr h="635190">
                <a:tc>
                  <a:txBody>
                    <a:bodyPr/>
                    <a:lstStyle/>
                    <a:p>
                      <a:r>
                        <a:rPr lang="en-GB"/>
                        <a:t>Hvorfor involvere seg?</a:t>
                      </a:r>
                    </a:p>
                    <a:p>
                      <a:r>
                        <a:rPr lang="en-GB"/>
                        <a:t>Purpose</a:t>
                      </a:r>
                    </a:p>
                  </a:txBody>
                  <a:tcPr/>
                </a:tc>
                <a:tc>
                  <a:txBody>
                    <a:bodyPr/>
                    <a:lstStyle/>
                    <a:p>
                      <a:r>
                        <a:rPr lang="en-GB"/>
                        <a:t>Hva gjør vi i klubbene?</a:t>
                      </a:r>
                    </a:p>
                    <a:p>
                      <a:r>
                        <a:rPr lang="en-GB"/>
                        <a:t>Programs</a:t>
                      </a:r>
                    </a:p>
                  </a:txBody>
                  <a:tcPr/>
                </a:tc>
                <a:tc>
                  <a:txBody>
                    <a:bodyPr/>
                    <a:lstStyle/>
                    <a:p>
                      <a:r>
                        <a:rPr lang="en-GB"/>
                        <a:t>Hvordan endrer vi verden?</a:t>
                      </a:r>
                    </a:p>
                    <a:p>
                      <a:r>
                        <a:rPr lang="en-GB"/>
                        <a:t>Causes</a:t>
                      </a:r>
                    </a:p>
                  </a:txBody>
                  <a:tcPr/>
                </a:tc>
                <a:tc>
                  <a:txBody>
                    <a:bodyPr/>
                    <a:lstStyle/>
                    <a:p>
                      <a:r>
                        <a:rPr lang="en-GB"/>
                        <a:t>Verdi for enkeltmedlemmet?</a:t>
                      </a:r>
                    </a:p>
                    <a:p>
                      <a:r>
                        <a:rPr lang="en-GB"/>
                        <a:t>Reputation</a:t>
                      </a:r>
                    </a:p>
                  </a:txBody>
                  <a:tcPr/>
                </a:tc>
                <a:extLst>
                  <a:ext uri="{0D108BD9-81ED-4DB2-BD59-A6C34878D82A}">
                    <a16:rowId xmlns:a16="http://schemas.microsoft.com/office/drawing/2014/main" val="1955157915"/>
                  </a:ext>
                </a:extLst>
              </a:tr>
              <a:tr h="909834">
                <a:tc>
                  <a:txBody>
                    <a:bodyPr/>
                    <a:lstStyle/>
                    <a:p>
                      <a:r>
                        <a:rPr lang="en-GB" b="1"/>
                        <a:t>Vi ser sammen </a:t>
                      </a:r>
                      <a:br>
                        <a:rPr lang="en-GB"/>
                      </a:br>
                      <a:r>
                        <a:rPr lang="nb-NO"/>
                        <a:t>en verden der folk forenes</a:t>
                      </a:r>
                    </a:p>
                  </a:txBody>
                  <a:tcPr/>
                </a:tc>
                <a:tc>
                  <a:txBody>
                    <a:bodyPr/>
                    <a:lstStyle/>
                    <a:p>
                      <a:pPr fontAlgn="t"/>
                      <a:r>
                        <a:rPr lang="en-GB" b="1"/>
                        <a:t>Vi arrangerer</a:t>
                      </a:r>
                      <a:r>
                        <a:rPr lang="en-GB"/>
                        <a:t> regelmessige </a:t>
                      </a:r>
                      <a:r>
                        <a:rPr lang="en-GB" sz="1700"/>
                        <a:t>klubbmøter og sosiale samlinger</a:t>
                      </a:r>
                    </a:p>
                  </a:txBody>
                  <a:tcPr/>
                </a:tc>
                <a:tc>
                  <a:txBody>
                    <a:bodyPr/>
                    <a:lstStyle/>
                    <a:p>
                      <a:r>
                        <a:rPr lang="en-GB" b="1"/>
                        <a:t>Klubbtjenester</a:t>
                      </a:r>
                      <a:r>
                        <a:rPr lang="en-GB"/>
                        <a:t> ukentlige møter og prosjektkomiteer</a:t>
                      </a:r>
                    </a:p>
                  </a:txBody>
                  <a:tcPr/>
                </a:tc>
                <a:tc>
                  <a:txBody>
                    <a:bodyPr/>
                    <a:lstStyle/>
                    <a:p>
                      <a:r>
                        <a:rPr lang="en-GB"/>
                        <a:t>Vi bygger </a:t>
                      </a:r>
                      <a:r>
                        <a:rPr lang="en-GB" b="1"/>
                        <a:t>vennskap</a:t>
                      </a:r>
                      <a:r>
                        <a:rPr lang="en-GB"/>
                        <a:t>, yrkes-nettverk og sosial kapital</a:t>
                      </a:r>
                    </a:p>
                  </a:txBody>
                  <a:tcPr/>
                </a:tc>
                <a:extLst>
                  <a:ext uri="{0D108BD9-81ED-4DB2-BD59-A6C34878D82A}">
                    <a16:rowId xmlns:a16="http://schemas.microsoft.com/office/drawing/2014/main" val="67685105"/>
                  </a:ext>
                </a:extLst>
              </a:tr>
              <a:tr h="907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der vi aktivt </a:t>
                      </a:r>
                      <a:br>
                        <a:rPr lang="nb-NO"/>
                      </a:br>
                      <a:r>
                        <a:rPr lang="nb-NO"/>
                        <a:t>skaper </a:t>
                      </a:r>
                      <a:r>
                        <a:rPr lang="nb-NO" b="1"/>
                        <a:t>varige endringer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Vi inviterer </a:t>
                      </a:r>
                      <a:r>
                        <a:rPr lang="en-GB"/>
                        <a:t>foredragsholdere og egne utviklingstalere </a:t>
                      </a:r>
                    </a:p>
                  </a:txBody>
                  <a:tcPr/>
                </a:tc>
                <a:tc>
                  <a:txBody>
                    <a:bodyPr/>
                    <a:lstStyle/>
                    <a:p>
                      <a:r>
                        <a:rPr lang="en-GB" b="1"/>
                        <a:t>Yrkestjenester</a:t>
                      </a:r>
                      <a:r>
                        <a:rPr lang="en-GB"/>
                        <a:t> livslang bredde kunnskap og almenndannelse</a:t>
                      </a:r>
                    </a:p>
                  </a:txBody>
                  <a:tcPr/>
                </a:tc>
                <a:tc>
                  <a:txBody>
                    <a:bodyPr/>
                    <a:lstStyle/>
                    <a:p>
                      <a:r>
                        <a:rPr lang="en-GB"/>
                        <a:t>Vi bygger intellektuell, kulturell og </a:t>
                      </a:r>
                      <a:r>
                        <a:rPr lang="en-GB" b="1"/>
                        <a:t>etisk kapital</a:t>
                      </a:r>
                    </a:p>
                  </a:txBody>
                  <a:tcPr/>
                </a:tc>
                <a:extLst>
                  <a:ext uri="{0D108BD9-81ED-4DB2-BD59-A6C34878D82A}">
                    <a16:rowId xmlns:a16="http://schemas.microsoft.com/office/drawing/2014/main" val="3269801474"/>
                  </a:ext>
                </a:extLst>
              </a:tr>
              <a:tr h="907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a:t>verden over, </a:t>
                      </a:r>
                      <a:r>
                        <a:rPr lang="nb-NO" b="1"/>
                        <a:t>i våre samfunn </a:t>
                      </a:r>
                      <a:br>
                        <a:rPr lang="nb-NO" b="0"/>
                      </a:br>
                      <a:r>
                        <a:rPr lang="nb-NO" b="0"/>
                        <a:t>og i oss selv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Vi utdanner </a:t>
                      </a:r>
                      <a:r>
                        <a:rPr lang="en-GB"/>
                        <a:t>ungdom(sledere) og egne ledertalenter</a:t>
                      </a:r>
                    </a:p>
                  </a:txBody>
                  <a:tcPr/>
                </a:tc>
                <a:tc>
                  <a:txBody>
                    <a:bodyPr/>
                    <a:lstStyle/>
                    <a:p>
                      <a:r>
                        <a:rPr lang="en-GB" b="1"/>
                        <a:t>Ungdomstjenester</a:t>
                      </a:r>
                      <a:r>
                        <a:rPr lang="en-GB"/>
                        <a:t> utdanning, </a:t>
                      </a:r>
                      <a:r>
                        <a:rPr lang="en-GB" sz="1600"/>
                        <a:t>coaching, mentoring, sponsoring</a:t>
                      </a:r>
                      <a:endParaRPr lang="en-GB"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Vi betaler tilbake gjennom </a:t>
                      </a:r>
                      <a:r>
                        <a:rPr lang="en-GB" b="1"/>
                        <a:t>pay-forward</a:t>
                      </a:r>
                      <a:r>
                        <a:rPr lang="en-GB"/>
                        <a:t>-prinsippet</a:t>
                      </a:r>
                    </a:p>
                  </a:txBody>
                  <a:tcPr/>
                </a:tc>
                <a:extLst>
                  <a:ext uri="{0D108BD9-81ED-4DB2-BD59-A6C34878D82A}">
                    <a16:rowId xmlns:a16="http://schemas.microsoft.com/office/drawing/2014/main" val="324479815"/>
                  </a:ext>
                </a:extLst>
              </a:tr>
              <a:tr h="907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Kort sagt: </a:t>
                      </a:r>
                      <a:r>
                        <a:rPr lang="en-GB" b="1"/>
                        <a:t>Vi gagner andre </a:t>
                      </a:r>
                      <a:br>
                        <a:rPr lang="en-GB" b="1"/>
                      </a:br>
                      <a:r>
                        <a:rPr lang="en-GB" b="1"/>
                        <a:t>og vi utvikler oss selv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Vi prosjektleder </a:t>
                      </a:r>
                      <a:r>
                        <a:rPr lang="en-GB"/>
                        <a:t>lokale og globale humanitære endringer</a:t>
                      </a:r>
                    </a:p>
                  </a:txBody>
                  <a:tcPr/>
                </a:tc>
                <a:tc>
                  <a:txBody>
                    <a:bodyPr/>
                    <a:lstStyle/>
                    <a:p>
                      <a:r>
                        <a:rPr lang="en-GB" b="1"/>
                        <a:t>Samfunnstjenester</a:t>
                      </a:r>
                      <a:r>
                        <a:rPr lang="en-GB"/>
                        <a:t> lokale </a:t>
                      </a:r>
                    </a:p>
                    <a:p>
                      <a:r>
                        <a:rPr lang="en-GB"/>
                        <a:t>humanitære profileringer</a:t>
                      </a:r>
                    </a:p>
                    <a:p>
                      <a:endParaRPr lang="en-GB"/>
                    </a:p>
                  </a:txBody>
                  <a:tcPr/>
                </a:tc>
                <a:tc>
                  <a:txBody>
                    <a:bodyPr/>
                    <a:lstStyle/>
                    <a:p>
                      <a:pPr algn="l"/>
                      <a:r>
                        <a:rPr lang="nb-NO" sz="1800"/>
                        <a:t>Vi </a:t>
                      </a:r>
                      <a:r>
                        <a:rPr lang="nb-NO" sz="1800" b="1"/>
                        <a:t>løser</a:t>
                      </a:r>
                      <a:r>
                        <a:rPr lang="nb-NO" sz="1800"/>
                        <a:t> noen av verdens mest presserende </a:t>
                      </a:r>
                      <a:r>
                        <a:rPr lang="nb-NO" sz="1800" b="1"/>
                        <a:t>utfordringer</a:t>
                      </a:r>
                      <a:endParaRPr lang="en-GB" sz="1800" b="1"/>
                    </a:p>
                    <a:p>
                      <a:endParaRPr lang="en-GB"/>
                    </a:p>
                  </a:txBody>
                  <a:tcPr/>
                </a:tc>
                <a:extLst>
                  <a:ext uri="{0D108BD9-81ED-4DB2-BD59-A6C34878D82A}">
                    <a16:rowId xmlns:a16="http://schemas.microsoft.com/office/drawing/2014/main" val="963582562"/>
                  </a:ext>
                </a:extLst>
              </a:tr>
              <a:tr h="909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 privatliv, yrkesliv, unges liv, samfunnsliv, og </a:t>
                      </a:r>
                      <a:r>
                        <a:rPr lang="en-GB" b="1"/>
                        <a:t>internasjonalt</a:t>
                      </a:r>
                      <a:endParaRPr lang="nb-NO"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Vi rekrutterer </a:t>
                      </a:r>
                      <a:r>
                        <a:rPr lang="en-GB" sz="1800" b="0"/>
                        <a:t>endrings-partnere og egne medlemmer</a:t>
                      </a:r>
                      <a:endParaRPr lang="en-GB"/>
                    </a:p>
                  </a:txBody>
                  <a:tcPr/>
                </a:tc>
                <a:tc>
                  <a:txBody>
                    <a:bodyPr/>
                    <a:lstStyle/>
                    <a:p>
                      <a:r>
                        <a:rPr lang="en-GB" b="1"/>
                        <a:t>Internasjonale tjenester </a:t>
                      </a:r>
                      <a:r>
                        <a:rPr lang="en-GB" b="0"/>
                        <a:t>fred,</a:t>
                      </a:r>
                      <a:r>
                        <a:rPr lang="en-GB" b="1"/>
                        <a:t> </a:t>
                      </a:r>
                      <a:r>
                        <a:rPr lang="en-GB"/>
                        <a:t>FN UDHR/SDG, polio, vekst </a:t>
                      </a:r>
                    </a:p>
                  </a:txBody>
                  <a:tcPr/>
                </a:tc>
                <a:tc>
                  <a:txBody>
                    <a:bodyPr/>
                    <a:lstStyle/>
                    <a:p>
                      <a:r>
                        <a:rPr lang="en-GB"/>
                        <a:t>Sammen betyr våre globale </a:t>
                      </a:r>
                      <a:r>
                        <a:rPr lang="en-GB" sz="1700"/>
                        <a:t>partnernettverk </a:t>
                      </a:r>
                      <a:r>
                        <a:rPr lang="en-GB" sz="1700" b="1"/>
                        <a:t>endringsmakt</a:t>
                      </a:r>
                    </a:p>
                  </a:txBody>
                  <a:tcPr/>
                </a:tc>
                <a:extLst>
                  <a:ext uri="{0D108BD9-81ED-4DB2-BD59-A6C34878D82A}">
                    <a16:rowId xmlns:a16="http://schemas.microsoft.com/office/drawing/2014/main" val="2808214710"/>
                  </a:ext>
                </a:extLst>
              </a:tr>
            </a:tbl>
          </a:graphicData>
        </a:graphic>
      </p:graphicFrame>
      <p:sp>
        <p:nvSpPr>
          <p:cNvPr id="3" name="TextBox 2">
            <a:extLst>
              <a:ext uri="{FF2B5EF4-FFF2-40B4-BE49-F238E27FC236}">
                <a16:creationId xmlns:a16="http://schemas.microsoft.com/office/drawing/2014/main" id="{85CDBF84-9F21-4F54-AFB2-2484FE702FFA}"/>
              </a:ext>
            </a:extLst>
          </p:cNvPr>
          <p:cNvSpPr txBox="1"/>
          <p:nvPr/>
        </p:nvSpPr>
        <p:spPr>
          <a:xfrm>
            <a:off x="8917641" y="201352"/>
            <a:ext cx="3276026" cy="1077218"/>
          </a:xfrm>
          <a:prstGeom prst="rect">
            <a:avLst/>
          </a:prstGeom>
          <a:noFill/>
        </p:spPr>
        <p:txBody>
          <a:bodyPr wrap="none" rtlCol="0">
            <a:spAutoFit/>
          </a:bodyPr>
          <a:lstStyle/>
          <a:p>
            <a:pPr algn="ctr"/>
            <a:r>
              <a:rPr lang="en-GB" sz="3200" b="1">
                <a:solidFill>
                  <a:schemeClr val="accent5">
                    <a:lumMod val="50000"/>
                  </a:schemeClr>
                </a:solidFill>
              </a:rPr>
              <a:t>“Change” Services</a:t>
            </a:r>
            <a:br>
              <a:rPr lang="en-GB" sz="3200" b="1">
                <a:solidFill>
                  <a:schemeClr val="accent5">
                    <a:lumMod val="50000"/>
                  </a:schemeClr>
                </a:solidFill>
              </a:rPr>
            </a:br>
            <a:r>
              <a:rPr lang="en-GB" sz="3200" b="1">
                <a:solidFill>
                  <a:schemeClr val="accent5">
                    <a:lumMod val="50000"/>
                  </a:schemeClr>
                </a:solidFill>
              </a:rPr>
              <a:t>above Self</a:t>
            </a:r>
          </a:p>
        </p:txBody>
      </p:sp>
      <p:sp>
        <p:nvSpPr>
          <p:cNvPr id="5" name="TextBox 4">
            <a:extLst>
              <a:ext uri="{FF2B5EF4-FFF2-40B4-BE49-F238E27FC236}">
                <a16:creationId xmlns:a16="http://schemas.microsoft.com/office/drawing/2014/main" id="{DC6058AB-3C72-4B36-AAC0-6CD12658C012}"/>
              </a:ext>
            </a:extLst>
          </p:cNvPr>
          <p:cNvSpPr txBox="1"/>
          <p:nvPr/>
        </p:nvSpPr>
        <p:spPr>
          <a:xfrm>
            <a:off x="9711688" y="6509428"/>
            <a:ext cx="2513445" cy="369332"/>
          </a:xfrm>
          <a:prstGeom prst="rect">
            <a:avLst/>
          </a:prstGeom>
          <a:noFill/>
        </p:spPr>
        <p:txBody>
          <a:bodyPr wrap="none" rtlCol="0">
            <a:spAutoFit/>
          </a:bodyPr>
          <a:lstStyle/>
          <a:p>
            <a:pPr algn="r"/>
            <a:r>
              <a:rPr lang="en-GB"/>
              <a:t>(Kjetill Gunnarson, 2020)</a:t>
            </a:r>
          </a:p>
        </p:txBody>
      </p:sp>
    </p:spTree>
    <p:extLst>
      <p:ext uri="{BB962C8B-B14F-4D97-AF65-F5344CB8AC3E}">
        <p14:creationId xmlns:p14="http://schemas.microsoft.com/office/powerpoint/2010/main" val="305914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E645FFE-717E-4339-8581-D9AB1345B8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46"/>
          <a:stretch/>
        </p:blipFill>
        <p:spPr>
          <a:xfrm>
            <a:off x="0" y="0"/>
            <a:ext cx="6750304" cy="3796342"/>
          </a:xfrm>
          <a:prstGeom prst="rect">
            <a:avLst/>
          </a:prstGeom>
        </p:spPr>
      </p:pic>
      <p:sp>
        <p:nvSpPr>
          <p:cNvPr id="3" name="TextBox 2">
            <a:extLst>
              <a:ext uri="{FF2B5EF4-FFF2-40B4-BE49-F238E27FC236}">
                <a16:creationId xmlns:a16="http://schemas.microsoft.com/office/drawing/2014/main" id="{37C2B90F-E402-4355-9489-E102B89CC14A}"/>
              </a:ext>
            </a:extLst>
          </p:cNvPr>
          <p:cNvSpPr txBox="1"/>
          <p:nvPr/>
        </p:nvSpPr>
        <p:spPr>
          <a:xfrm>
            <a:off x="-762" y="3687901"/>
            <a:ext cx="5705019" cy="3170099"/>
          </a:xfrm>
          <a:prstGeom prst="rect">
            <a:avLst/>
          </a:prstGeom>
          <a:solidFill>
            <a:schemeClr val="bg1"/>
          </a:solidFill>
        </p:spPr>
        <p:txBody>
          <a:bodyPr wrap="square" rtlCol="0">
            <a:spAutoFit/>
          </a:bodyPr>
          <a:lstStyle/>
          <a:p>
            <a:pPr algn="ctr"/>
            <a:r>
              <a:rPr lang="en-GB" sz="4000" b="1"/>
              <a:t>SOLUTION: </a:t>
            </a:r>
          </a:p>
          <a:p>
            <a:pPr algn="ctr"/>
            <a:r>
              <a:rPr lang="en-GB" sz="4000"/>
              <a:t>Connecting “Change” </a:t>
            </a:r>
          </a:p>
          <a:p>
            <a:pPr algn="ctr"/>
            <a:r>
              <a:rPr lang="en-GB" sz="4000"/>
              <a:t>Service-above-Self </a:t>
            </a:r>
          </a:p>
          <a:p>
            <a:pPr algn="ctr"/>
            <a:r>
              <a:rPr lang="en-GB" sz="4000"/>
              <a:t>Generations</a:t>
            </a:r>
          </a:p>
          <a:p>
            <a:pPr algn="ctr"/>
            <a:r>
              <a:rPr lang="en-GB" sz="4000"/>
              <a:t>through Partnerships</a:t>
            </a:r>
          </a:p>
        </p:txBody>
      </p:sp>
      <p:pic>
        <p:nvPicPr>
          <p:cNvPr id="12" name="Picture 11" descr="A group of people posing for a photo&#10;&#10;Description automatically generated">
            <a:extLst>
              <a:ext uri="{FF2B5EF4-FFF2-40B4-BE49-F238E27FC236}">
                <a16:creationId xmlns:a16="http://schemas.microsoft.com/office/drawing/2014/main" id="{2370D8F1-00AF-4E08-9F13-6C65D3B1D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019" y="3182541"/>
            <a:ext cx="6531621" cy="3675459"/>
          </a:xfrm>
          <a:prstGeom prst="rect">
            <a:avLst/>
          </a:prstGeom>
        </p:spPr>
      </p:pic>
      <p:sp>
        <p:nvSpPr>
          <p:cNvPr id="5" name="Rectangle 4">
            <a:extLst>
              <a:ext uri="{FF2B5EF4-FFF2-40B4-BE49-F238E27FC236}">
                <a16:creationId xmlns:a16="http://schemas.microsoft.com/office/drawing/2014/main" id="{AD357512-DB7A-4416-A775-476F3F7F5333}"/>
              </a:ext>
            </a:extLst>
          </p:cNvPr>
          <p:cNvSpPr/>
          <p:nvPr/>
        </p:nvSpPr>
        <p:spPr>
          <a:xfrm>
            <a:off x="6748780" y="137468"/>
            <a:ext cx="5441696" cy="3785652"/>
          </a:xfrm>
          <a:prstGeom prst="rect">
            <a:avLst/>
          </a:prstGeom>
        </p:spPr>
        <p:txBody>
          <a:bodyPr wrap="square">
            <a:spAutoFit/>
          </a:bodyPr>
          <a:lstStyle/>
          <a:p>
            <a:r>
              <a:rPr lang="en-GB" sz="2400" b="1"/>
              <a:t>Capturing Change Makers Early</a:t>
            </a:r>
          </a:p>
          <a:p>
            <a:endParaRPr lang="en-GB" sz="2400" b="1"/>
          </a:p>
          <a:p>
            <a:r>
              <a:rPr lang="en-GB" sz="2400" b="1"/>
              <a:t>by Using Rotaract clubs and RYLA alumni </a:t>
            </a:r>
          </a:p>
          <a:p>
            <a:endParaRPr lang="en-GB" sz="2400" b="1"/>
          </a:p>
          <a:p>
            <a:pPr algn="ctr"/>
            <a:r>
              <a:rPr lang="en-GB" sz="2400" b="1"/>
              <a:t>Ungt Entreprenørskap (UE)</a:t>
            </a:r>
          </a:p>
          <a:p>
            <a:pPr algn="ctr"/>
            <a:r>
              <a:rPr lang="en-GB" sz="2400" b="1"/>
              <a:t>(Junior Achievement (JA))</a:t>
            </a:r>
          </a:p>
          <a:p>
            <a:endParaRPr lang="en-GB" sz="2400" b="1"/>
          </a:p>
          <a:p>
            <a:pPr algn="r"/>
            <a:r>
              <a:rPr lang="en-GB" sz="2400" b="1"/>
              <a:t>and UE Alumni as triggers</a:t>
            </a:r>
          </a:p>
          <a:p>
            <a:pPr algn="r"/>
            <a:endParaRPr lang="en-GB" sz="2400" b="1"/>
          </a:p>
          <a:p>
            <a:pPr algn="r"/>
            <a:endParaRPr lang="en-GB" sz="2400" b="1"/>
          </a:p>
        </p:txBody>
      </p:sp>
      <p:pic>
        <p:nvPicPr>
          <p:cNvPr id="13" name="Picture 12" descr="UE-logo">
            <a:extLst>
              <a:ext uri="{FF2B5EF4-FFF2-40B4-BE49-F238E27FC236}">
                <a16:creationId xmlns:a16="http://schemas.microsoft.com/office/drawing/2014/main" id="{ACCFE0A0-1B4A-4C9C-9520-0A1527114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1999" y="1533066"/>
            <a:ext cx="779971" cy="8353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F020640-9AE2-419E-9782-D290EC127E57}"/>
              </a:ext>
            </a:extLst>
          </p:cNvPr>
          <p:cNvSpPr txBox="1"/>
          <p:nvPr/>
        </p:nvSpPr>
        <p:spPr>
          <a:xfrm>
            <a:off x="11136881" y="2344919"/>
            <a:ext cx="1010213" cy="215444"/>
          </a:xfrm>
          <a:prstGeom prst="rect">
            <a:avLst/>
          </a:prstGeom>
          <a:noFill/>
        </p:spPr>
        <p:txBody>
          <a:bodyPr wrap="none" rtlCol="0">
            <a:spAutoFit/>
          </a:bodyPr>
          <a:lstStyle/>
          <a:p>
            <a:pPr algn="ctr"/>
            <a:r>
              <a:rPr lang="en-GB" sz="800" b="1"/>
              <a:t>UNGDOMSBEDRIFT</a:t>
            </a:r>
          </a:p>
        </p:txBody>
      </p:sp>
      <p:pic>
        <p:nvPicPr>
          <p:cNvPr id="15" name="Picture 2">
            <a:extLst>
              <a:ext uri="{FF2B5EF4-FFF2-40B4-BE49-F238E27FC236}">
                <a16:creationId xmlns:a16="http://schemas.microsoft.com/office/drawing/2014/main" id="{0405C258-5E06-4946-9027-AE662832B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287" y="1747318"/>
            <a:ext cx="929448" cy="56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9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s://i1.wp.com/www.biologyreference.com/photos/life-cycle-human-3763.jpg">
            <a:extLst>
              <a:ext uri="{FF2B5EF4-FFF2-40B4-BE49-F238E27FC236}">
                <a16:creationId xmlns:a16="http://schemas.microsoft.com/office/drawing/2014/main" id="{1E59587F-2EED-48EC-88DA-AEA46645AF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36"/>
          <a:stretch/>
        </p:blipFill>
        <p:spPr bwMode="auto">
          <a:xfrm>
            <a:off x="6144987" y="4068392"/>
            <a:ext cx="6047014" cy="27896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09847E-4EC8-4327-965E-1324569A9FF7}"/>
              </a:ext>
            </a:extLst>
          </p:cNvPr>
          <p:cNvSpPr>
            <a:spLocks noGrp="1"/>
          </p:cNvSpPr>
          <p:nvPr>
            <p:ph type="title"/>
          </p:nvPr>
        </p:nvSpPr>
        <p:spPr>
          <a:xfrm>
            <a:off x="838199" y="365125"/>
            <a:ext cx="10857931" cy="1325563"/>
          </a:xfrm>
        </p:spPr>
        <p:txBody>
          <a:bodyPr>
            <a:normAutofit fontScale="90000"/>
          </a:bodyPr>
          <a:lstStyle/>
          <a:p>
            <a:r>
              <a:rPr lang="en-GB" b="1">
                <a:latin typeface="+mn-lt"/>
              </a:rPr>
              <a:t>VISION: “Rotary friendships from cradle to grave”</a:t>
            </a:r>
            <a:br>
              <a:rPr lang="en-GB" b="1">
                <a:latin typeface="+mn-lt"/>
              </a:rPr>
            </a:br>
            <a:r>
              <a:rPr lang="en-GB" b="1">
                <a:latin typeface="+mn-lt"/>
              </a:rPr>
              <a:t>in changing professional and humanitarian lives</a:t>
            </a:r>
          </a:p>
        </p:txBody>
      </p:sp>
      <p:graphicFrame>
        <p:nvGraphicFramePr>
          <p:cNvPr id="10" name="Content Placeholder 9">
            <a:extLst>
              <a:ext uri="{FF2B5EF4-FFF2-40B4-BE49-F238E27FC236}">
                <a16:creationId xmlns:a16="http://schemas.microsoft.com/office/drawing/2014/main" id="{440B82A7-01F6-4E9E-9249-E755C348227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Image result for logo ue alumni">
            <a:extLst>
              <a:ext uri="{FF2B5EF4-FFF2-40B4-BE49-F238E27FC236}">
                <a16:creationId xmlns:a16="http://schemas.microsoft.com/office/drawing/2014/main" id="{DF0158EB-7334-4143-B917-517B4B3545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4116" y="1632878"/>
            <a:ext cx="1543605" cy="11145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E-logo">
            <a:extLst>
              <a:ext uri="{FF2B5EF4-FFF2-40B4-BE49-F238E27FC236}">
                <a16:creationId xmlns:a16="http://schemas.microsoft.com/office/drawing/2014/main" id="{23C635F1-1F97-4586-9E3C-89A7B11BFD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6961" y="4445244"/>
            <a:ext cx="779971" cy="8353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ork-kopi">
            <a:extLst>
              <a:ext uri="{FF2B5EF4-FFF2-40B4-BE49-F238E27FC236}">
                <a16:creationId xmlns:a16="http://schemas.microsoft.com/office/drawing/2014/main" id="{F209826F-7D3B-4ED9-857C-A45D2C7AAF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37680" y="2389911"/>
            <a:ext cx="2304359" cy="73611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logo rotaract">
            <a:extLst>
              <a:ext uri="{FF2B5EF4-FFF2-40B4-BE49-F238E27FC236}">
                <a16:creationId xmlns:a16="http://schemas.microsoft.com/office/drawing/2014/main" id="{DFE63A0D-42F3-41FF-BF4D-F3CD9E5778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2382" y="2991476"/>
            <a:ext cx="2022988" cy="875048"/>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nteract Logo - Logos – Interact District 5170">
            <a:extLst>
              <a:ext uri="{FF2B5EF4-FFF2-40B4-BE49-F238E27FC236}">
                <a16:creationId xmlns:a16="http://schemas.microsoft.com/office/drawing/2014/main" id="{A1A78307-00A1-445B-9053-821D1EBE26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1068" y="4338437"/>
            <a:ext cx="1739318" cy="5892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UE-logo">
            <a:extLst>
              <a:ext uri="{FF2B5EF4-FFF2-40B4-BE49-F238E27FC236}">
                <a16:creationId xmlns:a16="http://schemas.microsoft.com/office/drawing/2014/main" id="{F7C97A3B-CB75-44D6-B768-7EE93DB0D0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5942" y="3165923"/>
            <a:ext cx="779971" cy="8353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UE-logo">
            <a:extLst>
              <a:ext uri="{FF2B5EF4-FFF2-40B4-BE49-F238E27FC236}">
                <a16:creationId xmlns:a16="http://schemas.microsoft.com/office/drawing/2014/main" id="{6CA3E46B-DFDF-46A8-A363-3D9E189C9A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8069" y="2419971"/>
            <a:ext cx="779971" cy="8353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BB0CD30-B887-481B-B910-564BB7F31538}"/>
              </a:ext>
            </a:extLst>
          </p:cNvPr>
          <p:cNvSpPr txBox="1"/>
          <p:nvPr/>
        </p:nvSpPr>
        <p:spPr>
          <a:xfrm>
            <a:off x="2033442" y="5243893"/>
            <a:ext cx="1007007" cy="276999"/>
          </a:xfrm>
          <a:prstGeom prst="rect">
            <a:avLst/>
          </a:prstGeom>
          <a:noFill/>
        </p:spPr>
        <p:txBody>
          <a:bodyPr wrap="none" rtlCol="0">
            <a:spAutoFit/>
          </a:bodyPr>
          <a:lstStyle/>
          <a:p>
            <a:pPr algn="ctr"/>
            <a:r>
              <a:rPr lang="en-GB" sz="1200"/>
              <a:t>ELEVBEDRIFT</a:t>
            </a:r>
          </a:p>
        </p:txBody>
      </p:sp>
      <p:sp>
        <p:nvSpPr>
          <p:cNvPr id="26" name="TextBox 25">
            <a:extLst>
              <a:ext uri="{FF2B5EF4-FFF2-40B4-BE49-F238E27FC236}">
                <a16:creationId xmlns:a16="http://schemas.microsoft.com/office/drawing/2014/main" id="{824C3B42-F530-4F03-926C-477C63EF4C27}"/>
              </a:ext>
            </a:extLst>
          </p:cNvPr>
          <p:cNvSpPr txBox="1"/>
          <p:nvPr/>
        </p:nvSpPr>
        <p:spPr>
          <a:xfrm>
            <a:off x="2950824" y="3977776"/>
            <a:ext cx="1010213" cy="215444"/>
          </a:xfrm>
          <a:prstGeom prst="rect">
            <a:avLst/>
          </a:prstGeom>
          <a:noFill/>
        </p:spPr>
        <p:txBody>
          <a:bodyPr wrap="none" rtlCol="0">
            <a:spAutoFit/>
          </a:bodyPr>
          <a:lstStyle/>
          <a:p>
            <a:pPr algn="ctr"/>
            <a:r>
              <a:rPr lang="en-GB" sz="800" b="1"/>
              <a:t>UNGDOMSBEDRIFT</a:t>
            </a:r>
          </a:p>
        </p:txBody>
      </p:sp>
      <p:sp>
        <p:nvSpPr>
          <p:cNvPr id="28" name="TextBox 27">
            <a:extLst>
              <a:ext uri="{FF2B5EF4-FFF2-40B4-BE49-F238E27FC236}">
                <a16:creationId xmlns:a16="http://schemas.microsoft.com/office/drawing/2014/main" id="{9681706D-1027-4715-A09F-181FB76D6A0C}"/>
              </a:ext>
            </a:extLst>
          </p:cNvPr>
          <p:cNvSpPr txBox="1"/>
          <p:nvPr/>
        </p:nvSpPr>
        <p:spPr>
          <a:xfrm>
            <a:off x="4206794" y="3213556"/>
            <a:ext cx="938078" cy="215444"/>
          </a:xfrm>
          <a:prstGeom prst="rect">
            <a:avLst/>
          </a:prstGeom>
          <a:noFill/>
        </p:spPr>
        <p:txBody>
          <a:bodyPr wrap="none" rtlCol="0">
            <a:spAutoFit/>
          </a:bodyPr>
          <a:lstStyle/>
          <a:p>
            <a:pPr algn="ctr"/>
            <a:r>
              <a:rPr lang="en-GB" sz="800" b="1"/>
              <a:t>STUDENTBEDRIFT</a:t>
            </a:r>
          </a:p>
        </p:txBody>
      </p:sp>
      <p:sp>
        <p:nvSpPr>
          <p:cNvPr id="18" name="TextBox 17">
            <a:extLst>
              <a:ext uri="{FF2B5EF4-FFF2-40B4-BE49-F238E27FC236}">
                <a16:creationId xmlns:a16="http://schemas.microsoft.com/office/drawing/2014/main" id="{20AAC785-D280-4940-9BE2-A4DED30604CA}"/>
              </a:ext>
            </a:extLst>
          </p:cNvPr>
          <p:cNvSpPr txBox="1"/>
          <p:nvPr/>
        </p:nvSpPr>
        <p:spPr>
          <a:xfrm>
            <a:off x="4990034" y="5119073"/>
            <a:ext cx="1203663" cy="646331"/>
          </a:xfrm>
          <a:prstGeom prst="rect">
            <a:avLst/>
          </a:prstGeom>
          <a:noFill/>
        </p:spPr>
        <p:txBody>
          <a:bodyPr wrap="none" rtlCol="0">
            <a:spAutoFit/>
          </a:bodyPr>
          <a:lstStyle/>
          <a:p>
            <a:pPr algn="ctr"/>
            <a:r>
              <a:rPr lang="en-GB"/>
              <a:t>Rotarians’</a:t>
            </a:r>
            <a:br>
              <a:rPr lang="en-GB"/>
            </a:br>
            <a:r>
              <a:rPr lang="en-GB"/>
              <a:t>youngsters</a:t>
            </a:r>
          </a:p>
        </p:txBody>
      </p:sp>
      <p:sp>
        <p:nvSpPr>
          <p:cNvPr id="31" name="TextBox 30">
            <a:extLst>
              <a:ext uri="{FF2B5EF4-FFF2-40B4-BE49-F238E27FC236}">
                <a16:creationId xmlns:a16="http://schemas.microsoft.com/office/drawing/2014/main" id="{1C5E2D35-F3C0-4C58-929E-14BD70D97CFB}"/>
              </a:ext>
            </a:extLst>
          </p:cNvPr>
          <p:cNvSpPr txBox="1"/>
          <p:nvPr/>
        </p:nvSpPr>
        <p:spPr>
          <a:xfrm>
            <a:off x="6692974" y="4122078"/>
            <a:ext cx="1124475" cy="646331"/>
          </a:xfrm>
          <a:prstGeom prst="rect">
            <a:avLst/>
          </a:prstGeom>
          <a:noFill/>
        </p:spPr>
        <p:txBody>
          <a:bodyPr wrap="none" rtlCol="0">
            <a:spAutoFit/>
          </a:bodyPr>
          <a:lstStyle/>
          <a:p>
            <a:pPr algn="ctr"/>
            <a:r>
              <a:rPr lang="en-GB"/>
              <a:t>Rotarians’</a:t>
            </a:r>
            <a:br>
              <a:rPr lang="en-GB"/>
            </a:br>
            <a:r>
              <a:rPr lang="en-GB"/>
              <a:t>teenagers</a:t>
            </a:r>
          </a:p>
        </p:txBody>
      </p:sp>
      <p:sp>
        <p:nvSpPr>
          <p:cNvPr id="32" name="TextBox 31">
            <a:extLst>
              <a:ext uri="{FF2B5EF4-FFF2-40B4-BE49-F238E27FC236}">
                <a16:creationId xmlns:a16="http://schemas.microsoft.com/office/drawing/2014/main" id="{9B6318EC-A9F4-4E4C-8F5C-2A20D3FC5F2F}"/>
              </a:ext>
            </a:extLst>
          </p:cNvPr>
          <p:cNvSpPr txBox="1"/>
          <p:nvPr/>
        </p:nvSpPr>
        <p:spPr>
          <a:xfrm>
            <a:off x="8945246" y="3429000"/>
            <a:ext cx="1118063" cy="646331"/>
          </a:xfrm>
          <a:prstGeom prst="rect">
            <a:avLst/>
          </a:prstGeom>
          <a:noFill/>
        </p:spPr>
        <p:txBody>
          <a:bodyPr wrap="none" rtlCol="0">
            <a:spAutoFit/>
          </a:bodyPr>
          <a:lstStyle/>
          <a:p>
            <a:pPr algn="ctr"/>
            <a:r>
              <a:rPr lang="en-GB"/>
              <a:t>Rotarians’</a:t>
            </a:r>
            <a:br>
              <a:rPr lang="en-GB"/>
            </a:br>
            <a:r>
              <a:rPr lang="en-GB"/>
              <a:t>children</a:t>
            </a:r>
          </a:p>
        </p:txBody>
      </p:sp>
      <p:pic>
        <p:nvPicPr>
          <p:cNvPr id="17420" name="Picture 12" descr="Image result for ryla logo rotaract">
            <a:extLst>
              <a:ext uri="{FF2B5EF4-FFF2-40B4-BE49-F238E27FC236}">
                <a16:creationId xmlns:a16="http://schemas.microsoft.com/office/drawing/2014/main" id="{8137427D-0CE7-46C6-9A75-25266135C1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5787" y="5877921"/>
            <a:ext cx="1445091" cy="693644"/>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Bildet kan inneholde: mulig tekst som sier 'rotary youth camps Rotary'">
            <a:extLst>
              <a:ext uri="{FF2B5EF4-FFF2-40B4-BE49-F238E27FC236}">
                <a16:creationId xmlns:a16="http://schemas.microsoft.com/office/drawing/2014/main" id="{82A60D9E-EF6D-4358-A143-5DF559099A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0012" y="5785239"/>
            <a:ext cx="1007007" cy="10079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C918993-5031-4D8D-930F-1DE939A477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3973" y="2079793"/>
            <a:ext cx="2394370" cy="14579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767899-9507-42B5-9844-CF21B131C0A8}"/>
              </a:ext>
            </a:extLst>
          </p:cNvPr>
          <p:cNvSpPr txBox="1"/>
          <p:nvPr/>
        </p:nvSpPr>
        <p:spPr>
          <a:xfrm>
            <a:off x="7548566" y="2823255"/>
            <a:ext cx="416781" cy="338554"/>
          </a:xfrm>
          <a:prstGeom prst="rect">
            <a:avLst/>
          </a:prstGeom>
          <a:solidFill>
            <a:schemeClr val="accent1">
              <a:lumMod val="40000"/>
              <a:lumOff val="60000"/>
            </a:schemeClr>
          </a:solidFill>
        </p:spPr>
        <p:txBody>
          <a:bodyPr wrap="none" lIns="0" rIns="0" rtlCol="0">
            <a:spAutoFit/>
          </a:bodyPr>
          <a:lstStyle/>
          <a:p>
            <a:r>
              <a:rPr lang="en-GB" sz="1600" b="1">
                <a:solidFill>
                  <a:srgbClr val="002060"/>
                </a:solidFill>
              </a:rPr>
              <a:t>2310</a:t>
            </a:r>
          </a:p>
        </p:txBody>
      </p:sp>
    </p:spTree>
    <p:extLst>
      <p:ext uri="{BB962C8B-B14F-4D97-AF65-F5344CB8AC3E}">
        <p14:creationId xmlns:p14="http://schemas.microsoft.com/office/powerpoint/2010/main" val="31834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E6A3-9BDC-4CA3-8DE0-D6FD9664C4C1}"/>
              </a:ext>
            </a:extLst>
          </p:cNvPr>
          <p:cNvSpPr>
            <a:spLocks noGrp="1"/>
          </p:cNvSpPr>
          <p:nvPr>
            <p:ph type="title"/>
          </p:nvPr>
        </p:nvSpPr>
        <p:spPr>
          <a:xfrm>
            <a:off x="0" y="0"/>
            <a:ext cx="12192000" cy="1325563"/>
          </a:xfrm>
        </p:spPr>
        <p:txBody>
          <a:bodyPr/>
          <a:lstStyle/>
          <a:p>
            <a:pPr algn="ctr"/>
            <a:r>
              <a:rPr lang="en-GB">
                <a:latin typeface="+mn-lt"/>
              </a:rPr>
              <a:t>The changing world of Rotaract youths</a:t>
            </a:r>
          </a:p>
        </p:txBody>
      </p:sp>
      <p:sp>
        <p:nvSpPr>
          <p:cNvPr id="3" name="Content Placeholder 2">
            <a:extLst>
              <a:ext uri="{FF2B5EF4-FFF2-40B4-BE49-F238E27FC236}">
                <a16:creationId xmlns:a16="http://schemas.microsoft.com/office/drawing/2014/main" id="{76D12F18-A972-4090-A405-6693383C0A63}"/>
              </a:ext>
            </a:extLst>
          </p:cNvPr>
          <p:cNvSpPr>
            <a:spLocks noGrp="1"/>
          </p:cNvSpPr>
          <p:nvPr>
            <p:ph sz="half" idx="1"/>
          </p:nvPr>
        </p:nvSpPr>
        <p:spPr>
          <a:xfrm>
            <a:off x="500743" y="1251860"/>
            <a:ext cx="5519057" cy="5187042"/>
          </a:xfrm>
        </p:spPr>
        <p:txBody>
          <a:bodyPr>
            <a:normAutofit fontScale="47500" lnSpcReduction="20000"/>
          </a:bodyPr>
          <a:lstStyle/>
          <a:p>
            <a:pPr marL="0" indent="0">
              <a:buNone/>
            </a:pPr>
            <a:r>
              <a:rPr lang="en-GB" sz="4200" b="1" u="sng"/>
              <a:t>What do Rotaract clubs do?</a:t>
            </a:r>
          </a:p>
          <a:p>
            <a:r>
              <a:rPr lang="en-GB" sz="4200"/>
              <a:t>Learn about and develop innovative solutions </a:t>
            </a:r>
            <a:br>
              <a:rPr lang="en-GB" sz="4200"/>
            </a:br>
            <a:r>
              <a:rPr lang="en-GB" sz="4200"/>
              <a:t>to the world’s most pressing challenges</a:t>
            </a:r>
          </a:p>
          <a:p>
            <a:r>
              <a:rPr lang="en-GB" sz="4200"/>
              <a:t>Exchange ideas with leaders in the community</a:t>
            </a:r>
          </a:p>
          <a:p>
            <a:r>
              <a:rPr lang="en-GB" sz="4200"/>
              <a:t>Develop leadership and professional skills</a:t>
            </a:r>
          </a:p>
          <a:p>
            <a:r>
              <a:rPr lang="en-GB" sz="4200"/>
              <a:t>Have fun through service and service projects</a:t>
            </a:r>
          </a:p>
          <a:p>
            <a:r>
              <a:rPr lang="en-GB" sz="4200"/>
              <a:t>While making friends from around the world.</a:t>
            </a:r>
          </a:p>
          <a:p>
            <a:pPr marL="0" indent="0">
              <a:buNone/>
            </a:pPr>
            <a:r>
              <a:rPr lang="en-GB" sz="4200" b="1" u="sng"/>
              <a:t>What’s involved?</a:t>
            </a:r>
          </a:p>
          <a:p>
            <a:r>
              <a:rPr lang="en-GB" sz="4200"/>
              <a:t>Decide how to organize and run their clubs, </a:t>
            </a:r>
          </a:p>
          <a:p>
            <a:r>
              <a:rPr lang="en-GB" sz="4200"/>
              <a:t>Manage their own funds, </a:t>
            </a:r>
          </a:p>
          <a:p>
            <a:r>
              <a:rPr lang="en-GB" sz="4200"/>
              <a:t>Plan and carry out activities and service projects.</a:t>
            </a:r>
          </a:p>
          <a:p>
            <a:r>
              <a:rPr lang="en-GB" sz="4200" b="1"/>
              <a:t>Rotary club sponsors </a:t>
            </a:r>
            <a:r>
              <a:rPr lang="en-GB" sz="4200"/>
              <a:t>offer guidance and support and work with your club </a:t>
            </a:r>
            <a:r>
              <a:rPr lang="en-GB" sz="4200" b="1"/>
              <a:t>as</a:t>
            </a:r>
            <a:r>
              <a:rPr lang="en-GB" sz="4200"/>
              <a:t> </a:t>
            </a:r>
            <a:r>
              <a:rPr lang="en-GB" sz="4200" b="1"/>
              <a:t>partners in service</a:t>
            </a:r>
          </a:p>
          <a:p>
            <a:pPr lvl="1"/>
            <a:r>
              <a:rPr lang="en-GB" sz="3800" b="1" i="1">
                <a:highlight>
                  <a:srgbClr val="00FF00"/>
                </a:highlight>
              </a:rPr>
              <a:t>Difference; one sponsor is no longer enough</a:t>
            </a:r>
          </a:p>
          <a:p>
            <a:r>
              <a:rPr lang="en-GB" sz="3400">
                <a:hlinkClick r:id="rId3"/>
              </a:rPr>
              <a:t>https://www.rotary.org/en/get-involved/rotaract-clubs</a:t>
            </a:r>
            <a:r>
              <a:rPr lang="en-GB" sz="3400"/>
              <a:t>  </a:t>
            </a:r>
          </a:p>
          <a:p>
            <a:endParaRPr lang="en-GB" sz="4200"/>
          </a:p>
        </p:txBody>
      </p:sp>
      <p:sp>
        <p:nvSpPr>
          <p:cNvPr id="4" name="Content Placeholder 3">
            <a:extLst>
              <a:ext uri="{FF2B5EF4-FFF2-40B4-BE49-F238E27FC236}">
                <a16:creationId xmlns:a16="http://schemas.microsoft.com/office/drawing/2014/main" id="{63CAC7AC-5FED-495B-920B-E317220B3C85}"/>
              </a:ext>
            </a:extLst>
          </p:cNvPr>
          <p:cNvSpPr>
            <a:spLocks noGrp="1"/>
          </p:cNvSpPr>
          <p:nvPr>
            <p:ph sz="half" idx="2"/>
          </p:nvPr>
        </p:nvSpPr>
        <p:spPr>
          <a:xfrm>
            <a:off x="6172200" y="1251860"/>
            <a:ext cx="5676900" cy="5263242"/>
          </a:xfrm>
        </p:spPr>
        <p:txBody>
          <a:bodyPr>
            <a:noAutofit/>
          </a:bodyPr>
          <a:lstStyle/>
          <a:p>
            <a:pPr marL="0" indent="0">
              <a:lnSpc>
                <a:spcPct val="70000"/>
              </a:lnSpc>
              <a:buFont typeface="Arial" panose="020B0604020202020204" pitchFamily="34" charset="0"/>
              <a:buNone/>
            </a:pPr>
            <a:r>
              <a:rPr lang="en-GB" sz="2000" b="1" u="sng"/>
              <a:t>Is today’s youth generation different?</a:t>
            </a:r>
          </a:p>
          <a:p>
            <a:pPr>
              <a:lnSpc>
                <a:spcPct val="70000"/>
              </a:lnSpc>
            </a:pPr>
            <a:r>
              <a:rPr lang="en-GB" sz="2000"/>
              <a:t>Traditionally friendship groups have driven a Rotaract club for 3-10 years, before they move, have children, and/or get other priorities</a:t>
            </a:r>
          </a:p>
          <a:p>
            <a:pPr>
              <a:lnSpc>
                <a:spcPct val="70000"/>
              </a:lnSpc>
            </a:pPr>
            <a:r>
              <a:rPr lang="en-GB" sz="2000"/>
              <a:t>During these 3-10 club years, the Rotaract club is a dominating aspect of their lives and free time</a:t>
            </a:r>
          </a:p>
          <a:p>
            <a:pPr>
              <a:lnSpc>
                <a:spcPct val="70000"/>
              </a:lnSpc>
            </a:pPr>
            <a:r>
              <a:rPr lang="en-GB" sz="2000"/>
              <a:t>Today young people join more organisations in parallel but spend less time on each organisation</a:t>
            </a:r>
          </a:p>
          <a:p>
            <a:pPr>
              <a:lnSpc>
                <a:spcPct val="70000"/>
              </a:lnSpc>
            </a:pPr>
            <a:r>
              <a:rPr lang="en-GB" sz="2000"/>
              <a:t>More willing to pay for outsourcing operations</a:t>
            </a:r>
          </a:p>
          <a:p>
            <a:pPr>
              <a:lnSpc>
                <a:spcPct val="70000"/>
              </a:lnSpc>
            </a:pPr>
            <a:r>
              <a:rPr lang="en-GB" sz="2000"/>
              <a:t>Recruitment channels more work intensive</a:t>
            </a:r>
          </a:p>
          <a:p>
            <a:pPr marL="0" indent="0">
              <a:lnSpc>
                <a:spcPct val="70000"/>
              </a:lnSpc>
              <a:buNone/>
            </a:pPr>
            <a:r>
              <a:rPr lang="en-GB" sz="2000" b="1" u="sng"/>
              <a:t>What should Rotary club sponsors do differently?</a:t>
            </a:r>
          </a:p>
          <a:p>
            <a:pPr>
              <a:lnSpc>
                <a:spcPct val="70000"/>
              </a:lnSpc>
            </a:pPr>
            <a:r>
              <a:rPr lang="en-GB" sz="2000">
                <a:highlight>
                  <a:srgbClr val="FFFF00"/>
                </a:highlight>
              </a:rPr>
              <a:t>Focus youth groups annually renewing themselves</a:t>
            </a:r>
          </a:p>
          <a:p>
            <a:pPr>
              <a:lnSpc>
                <a:spcPct val="70000"/>
              </a:lnSpc>
            </a:pPr>
            <a:r>
              <a:rPr lang="en-GB" sz="2000"/>
              <a:t>Work with Rotaract clubs </a:t>
            </a:r>
            <a:r>
              <a:rPr lang="en-GB" sz="2000" b="1" u="sng"/>
              <a:t>as</a:t>
            </a:r>
            <a:r>
              <a:rPr lang="en-GB" sz="2000" u="sng"/>
              <a:t> </a:t>
            </a:r>
            <a:r>
              <a:rPr lang="en-GB" sz="2000" b="1" u="sng"/>
              <a:t>partners in service</a:t>
            </a:r>
          </a:p>
          <a:p>
            <a:pPr>
              <a:lnSpc>
                <a:spcPct val="70000"/>
              </a:lnSpc>
            </a:pPr>
            <a:r>
              <a:rPr lang="en-GB" sz="2000"/>
              <a:t>Partner with Self-renewal Recruiting Models as</a:t>
            </a:r>
            <a:br>
              <a:rPr lang="en-GB" sz="2000"/>
            </a:br>
            <a:r>
              <a:rPr lang="en-GB" sz="2000" b="1"/>
              <a:t>JA/UE Alumni </a:t>
            </a:r>
            <a:r>
              <a:rPr lang="en-GB" sz="2000"/>
              <a:t>&amp; local entrepreneurship </a:t>
            </a:r>
            <a:r>
              <a:rPr lang="en-GB" sz="2000" b="1"/>
              <a:t>schools</a:t>
            </a:r>
            <a:r>
              <a:rPr lang="en-GB" sz="2000"/>
              <a:t> </a:t>
            </a:r>
          </a:p>
          <a:p>
            <a:pPr>
              <a:lnSpc>
                <a:spcPct val="70000"/>
              </a:lnSpc>
            </a:pPr>
            <a:r>
              <a:rPr lang="en-GB" sz="2000" b="1">
                <a:highlight>
                  <a:srgbClr val="00FFFF"/>
                </a:highlight>
              </a:rPr>
              <a:t>Clubs share </a:t>
            </a:r>
            <a:r>
              <a:rPr lang="en-GB" sz="2000" b="1" u="sng">
                <a:highlight>
                  <a:srgbClr val="00FFFF"/>
                </a:highlight>
              </a:rPr>
              <a:t>operations weekly speakers’ corners </a:t>
            </a:r>
          </a:p>
          <a:p>
            <a:pPr>
              <a:lnSpc>
                <a:spcPct val="70000"/>
              </a:lnSpc>
            </a:pPr>
            <a:r>
              <a:rPr lang="en-GB" sz="2000"/>
              <a:t>Regularly invite sponsored youth to own meetings</a:t>
            </a:r>
          </a:p>
          <a:p>
            <a:pPr>
              <a:lnSpc>
                <a:spcPct val="70000"/>
              </a:lnSpc>
            </a:pPr>
            <a:r>
              <a:rPr lang="en-GB" sz="2000"/>
              <a:t>Create and follow multi-year wheel activities</a:t>
            </a:r>
          </a:p>
        </p:txBody>
      </p:sp>
    </p:spTree>
    <p:extLst>
      <p:ext uri="{BB962C8B-B14F-4D97-AF65-F5344CB8AC3E}">
        <p14:creationId xmlns:p14="http://schemas.microsoft.com/office/powerpoint/2010/main" val="376300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2A2E-92F7-452F-98F6-2FB04B669188}"/>
              </a:ext>
            </a:extLst>
          </p:cNvPr>
          <p:cNvSpPr>
            <a:spLocks noGrp="1"/>
          </p:cNvSpPr>
          <p:nvPr>
            <p:ph type="title"/>
          </p:nvPr>
        </p:nvSpPr>
        <p:spPr>
          <a:xfrm>
            <a:off x="8828314" y="365125"/>
            <a:ext cx="3363686" cy="6492875"/>
          </a:xfrm>
        </p:spPr>
        <p:txBody>
          <a:bodyPr>
            <a:normAutofit/>
          </a:bodyPr>
          <a:lstStyle/>
          <a:p>
            <a:pPr algn="ctr"/>
            <a:r>
              <a:rPr lang="en-GB" sz="2800" b="1" i="1"/>
              <a:t>Hensikt 1 med disse 15 minuttene på Guvernørens møte </a:t>
            </a:r>
            <a:br>
              <a:rPr lang="en-GB" sz="2800" b="1" i="1"/>
            </a:br>
            <a:r>
              <a:rPr lang="en-GB" sz="2800" b="1" i="1"/>
              <a:t>er å </a:t>
            </a:r>
            <a:r>
              <a:rPr lang="en-GB" sz="2800" b="1" i="1">
                <a:highlight>
                  <a:srgbClr val="00FFFF"/>
                </a:highlight>
              </a:rPr>
              <a:t>etterlyse flere d2310 Rotary klubber </a:t>
            </a:r>
            <a:r>
              <a:rPr lang="en-GB" sz="2800" b="1" i="1"/>
              <a:t>som vil </a:t>
            </a:r>
            <a:r>
              <a:rPr lang="en-GB" sz="2800" b="1" i="1">
                <a:highlight>
                  <a:srgbClr val="FFFF00"/>
                </a:highlight>
              </a:rPr>
              <a:t>starte Rotaract piloter </a:t>
            </a:r>
            <a:r>
              <a:rPr lang="en-GB" sz="2800" b="1" i="1"/>
              <a:t>med </a:t>
            </a:r>
            <a:r>
              <a:rPr lang="en-GB" sz="2800" b="1" i="1">
                <a:highlight>
                  <a:srgbClr val="FF0000"/>
                </a:highlight>
              </a:rPr>
              <a:t>andre Rotary klubber </a:t>
            </a:r>
            <a:r>
              <a:rPr lang="en-GB" sz="2800" b="1" i="1"/>
              <a:t>og utvalgte </a:t>
            </a:r>
            <a:r>
              <a:rPr lang="en-GB" sz="2800" b="1" i="1">
                <a:highlight>
                  <a:srgbClr val="00FF00"/>
                </a:highlight>
              </a:rPr>
              <a:t>UE Alumni og entreprenørskaps-vgs-skole </a:t>
            </a:r>
            <a:r>
              <a:rPr lang="en-GB" sz="2800" b="1" i="1"/>
              <a:t>partnere.</a:t>
            </a:r>
            <a:br>
              <a:rPr lang="en-GB" sz="2800" b="1" i="1"/>
            </a:br>
            <a:br>
              <a:rPr lang="en-GB" sz="2800" b="1" i="1"/>
            </a:br>
            <a:r>
              <a:rPr lang="en-GB" sz="2800" b="1" i="1"/>
              <a:t>Som bevegelse trenger Rotary d2310 vekst og varige rekrutteringer</a:t>
            </a:r>
          </a:p>
        </p:txBody>
      </p:sp>
      <p:pic>
        <p:nvPicPr>
          <p:cNvPr id="3078" name="Picture 6" descr="Calendars 2016 Printable Calendar Exceptional 2019 With Week Numbers">
            <a:extLst>
              <a:ext uri="{FF2B5EF4-FFF2-40B4-BE49-F238E27FC236}">
                <a16:creationId xmlns:a16="http://schemas.microsoft.com/office/drawing/2014/main" id="{C7BA7F62-D5B3-4EBD-9034-EE23A75C1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47" b="10000"/>
          <a:stretch/>
        </p:blipFill>
        <p:spPr bwMode="auto">
          <a:xfrm>
            <a:off x="0" y="1224644"/>
            <a:ext cx="8872537" cy="5551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57B82A-7B6A-4C37-B283-C12BA67F0AF6}"/>
              </a:ext>
            </a:extLst>
          </p:cNvPr>
          <p:cNvSpPr txBox="1"/>
          <p:nvPr/>
        </p:nvSpPr>
        <p:spPr>
          <a:xfrm>
            <a:off x="1" y="0"/>
            <a:ext cx="5508850" cy="1200329"/>
          </a:xfrm>
          <a:prstGeom prst="rect">
            <a:avLst/>
          </a:prstGeom>
          <a:noFill/>
        </p:spPr>
        <p:txBody>
          <a:bodyPr wrap="square" rtlCol="0">
            <a:spAutoFit/>
          </a:bodyPr>
          <a:lstStyle/>
          <a:p>
            <a:r>
              <a:rPr lang="en-GB" b="1" u="sng"/>
              <a:t>Premisser pilot ny Oslo Rotaract klubb ved Sentralen.no</a:t>
            </a:r>
          </a:p>
          <a:p>
            <a:pPr marL="285750" indent="-285750">
              <a:buFont typeface="Arial" panose="020B0604020202020204" pitchFamily="34" charset="0"/>
              <a:buChar char="•"/>
            </a:pPr>
            <a:r>
              <a:rPr lang="en-GB"/>
              <a:t>En sponsorperson per klubb er ikke lenger nok</a:t>
            </a:r>
          </a:p>
          <a:p>
            <a:pPr marL="285750" indent="-285750">
              <a:buFont typeface="Arial" panose="020B0604020202020204" pitchFamily="34" charset="0"/>
              <a:buChar char="•"/>
            </a:pPr>
            <a:r>
              <a:rPr lang="en-GB"/>
              <a:t>Skal piloten lykkes må det være 2-3 sponsorklubber</a:t>
            </a:r>
          </a:p>
          <a:p>
            <a:pPr marL="285750" indent="-285750">
              <a:buFont typeface="Arial" panose="020B0604020202020204" pitchFamily="34" charset="0"/>
              <a:buChar char="•"/>
            </a:pPr>
            <a:r>
              <a:rPr lang="en-GB"/>
              <a:t>Alle partnere tar ansvar for sin andel møtekvelder</a:t>
            </a:r>
          </a:p>
        </p:txBody>
      </p:sp>
      <p:sp>
        <p:nvSpPr>
          <p:cNvPr id="12" name="TextBox 11">
            <a:extLst>
              <a:ext uri="{FF2B5EF4-FFF2-40B4-BE49-F238E27FC236}">
                <a16:creationId xmlns:a16="http://schemas.microsoft.com/office/drawing/2014/main" id="{F2209BC6-B0EA-4A22-97CA-6539C43A0416}"/>
              </a:ext>
            </a:extLst>
          </p:cNvPr>
          <p:cNvSpPr txBox="1"/>
          <p:nvPr/>
        </p:nvSpPr>
        <p:spPr>
          <a:xfrm>
            <a:off x="5540831" y="-2899"/>
            <a:ext cx="3189512" cy="1200329"/>
          </a:xfrm>
          <a:prstGeom prst="rect">
            <a:avLst/>
          </a:prstGeom>
          <a:noFill/>
        </p:spPr>
        <p:txBody>
          <a:bodyPr wrap="square" rtlCol="0">
            <a:spAutoFit/>
          </a:bodyPr>
          <a:lstStyle/>
          <a:p>
            <a:pPr marL="285750" indent="-285750">
              <a:buFont typeface="Arial" panose="020B0604020202020204" pitchFamily="34" charset="0"/>
              <a:buChar char="•"/>
            </a:pPr>
            <a:r>
              <a:rPr lang="en-GB" b="1">
                <a:solidFill>
                  <a:srgbClr val="00B0F0"/>
                </a:solidFill>
              </a:rPr>
              <a:t>Rotary klubb 1 – Oslo RK</a:t>
            </a:r>
          </a:p>
          <a:p>
            <a:pPr marL="285750" indent="-285750">
              <a:buFont typeface="Arial" panose="020B0604020202020204" pitchFamily="34" charset="0"/>
              <a:buChar char="•"/>
            </a:pPr>
            <a:r>
              <a:rPr lang="en-GB" b="1">
                <a:solidFill>
                  <a:srgbClr val="FFC000"/>
                </a:solidFill>
              </a:rPr>
              <a:t>Rotary klubb 2 – TBD</a:t>
            </a:r>
          </a:p>
          <a:p>
            <a:pPr marL="285750" indent="-285750">
              <a:buFont typeface="Arial" panose="020B0604020202020204" pitchFamily="34" charset="0"/>
              <a:buChar char="•"/>
            </a:pPr>
            <a:r>
              <a:rPr lang="en-GB" b="1">
                <a:solidFill>
                  <a:srgbClr val="FF0000"/>
                </a:solidFill>
              </a:rPr>
              <a:t>Rotary klubb 3 – TBD</a:t>
            </a:r>
          </a:p>
          <a:p>
            <a:pPr marL="285750" indent="-285750">
              <a:buFont typeface="Arial" panose="020B0604020202020204" pitchFamily="34" charset="0"/>
              <a:buChar char="•"/>
            </a:pPr>
            <a:r>
              <a:rPr lang="en-GB" b="1">
                <a:solidFill>
                  <a:srgbClr val="00B050"/>
                </a:solidFill>
              </a:rPr>
              <a:t>UE Alumni Østlands-styret</a:t>
            </a:r>
          </a:p>
        </p:txBody>
      </p:sp>
      <p:sp>
        <p:nvSpPr>
          <p:cNvPr id="4" name="Oval 3">
            <a:extLst>
              <a:ext uri="{FF2B5EF4-FFF2-40B4-BE49-F238E27FC236}">
                <a16:creationId xmlns:a16="http://schemas.microsoft.com/office/drawing/2014/main" id="{AE58A8FC-BDB1-4882-A83F-B0498F271D54}"/>
              </a:ext>
            </a:extLst>
          </p:cNvPr>
          <p:cNvSpPr/>
          <p:nvPr/>
        </p:nvSpPr>
        <p:spPr>
          <a:xfrm>
            <a:off x="843643" y="1888671"/>
            <a:ext cx="397328" cy="2394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1FD3953-A02C-4D8B-AEF6-34639A66142E}"/>
              </a:ext>
            </a:extLst>
          </p:cNvPr>
          <p:cNvSpPr/>
          <p:nvPr/>
        </p:nvSpPr>
        <p:spPr>
          <a:xfrm>
            <a:off x="7641771" y="2569028"/>
            <a:ext cx="397328" cy="2394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1307260-9C48-4102-9BFA-CE8292E0F465}"/>
              </a:ext>
            </a:extLst>
          </p:cNvPr>
          <p:cNvSpPr/>
          <p:nvPr/>
        </p:nvSpPr>
        <p:spPr>
          <a:xfrm>
            <a:off x="5197927" y="1687285"/>
            <a:ext cx="397328" cy="2394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3EA5116-963B-4527-9D2B-71562BC828DC}"/>
              </a:ext>
            </a:extLst>
          </p:cNvPr>
          <p:cNvSpPr/>
          <p:nvPr/>
        </p:nvSpPr>
        <p:spPr>
          <a:xfrm>
            <a:off x="3007179" y="4190999"/>
            <a:ext cx="397328" cy="2394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D6952A2-3EC1-4B22-ABE4-037A0F631705}"/>
              </a:ext>
            </a:extLst>
          </p:cNvPr>
          <p:cNvSpPr/>
          <p:nvPr/>
        </p:nvSpPr>
        <p:spPr>
          <a:xfrm>
            <a:off x="7391401" y="3992159"/>
            <a:ext cx="397328" cy="2394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65BDB2D-52F4-41DC-83B2-E47BC4EA4925}"/>
              </a:ext>
            </a:extLst>
          </p:cNvPr>
          <p:cNvSpPr/>
          <p:nvPr/>
        </p:nvSpPr>
        <p:spPr>
          <a:xfrm>
            <a:off x="3053443" y="5861957"/>
            <a:ext cx="397328" cy="2394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CAB411B-A138-477E-B175-C12DDE6684A5}"/>
              </a:ext>
            </a:extLst>
          </p:cNvPr>
          <p:cNvSpPr/>
          <p:nvPr/>
        </p:nvSpPr>
        <p:spPr>
          <a:xfrm>
            <a:off x="7391401" y="5633356"/>
            <a:ext cx="397328" cy="2394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2C49A2C-2DC0-4DEE-9136-7ACB7E49FB21}"/>
              </a:ext>
            </a:extLst>
          </p:cNvPr>
          <p:cNvSpPr/>
          <p:nvPr/>
        </p:nvSpPr>
        <p:spPr>
          <a:xfrm>
            <a:off x="843643" y="2329542"/>
            <a:ext cx="397328" cy="2394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5EE6B9A-BF30-4BBE-A4B0-252291501DD6}"/>
              </a:ext>
            </a:extLst>
          </p:cNvPr>
          <p:cNvSpPr/>
          <p:nvPr/>
        </p:nvSpPr>
        <p:spPr>
          <a:xfrm>
            <a:off x="5197927" y="2122714"/>
            <a:ext cx="397328" cy="2394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55D6D37-2A28-4B1C-B1A9-49F94F4E2318}"/>
              </a:ext>
            </a:extLst>
          </p:cNvPr>
          <p:cNvSpPr/>
          <p:nvPr/>
        </p:nvSpPr>
        <p:spPr>
          <a:xfrm>
            <a:off x="843643" y="3761015"/>
            <a:ext cx="397328" cy="2394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03017D2-31EE-4DE5-9C54-B868CBBC8135}"/>
              </a:ext>
            </a:extLst>
          </p:cNvPr>
          <p:cNvSpPr/>
          <p:nvPr/>
        </p:nvSpPr>
        <p:spPr>
          <a:xfrm>
            <a:off x="5197927" y="3774621"/>
            <a:ext cx="397328" cy="2394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3B9F539-4F5B-4F8A-ABB1-D2E2947E3ED7}"/>
              </a:ext>
            </a:extLst>
          </p:cNvPr>
          <p:cNvSpPr/>
          <p:nvPr/>
        </p:nvSpPr>
        <p:spPr>
          <a:xfrm>
            <a:off x="7391401" y="4430485"/>
            <a:ext cx="397328" cy="2394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E29A9B3-E1BF-4E28-A25C-8D5D14A57D6A}"/>
              </a:ext>
            </a:extLst>
          </p:cNvPr>
          <p:cNvSpPr/>
          <p:nvPr/>
        </p:nvSpPr>
        <p:spPr>
          <a:xfrm>
            <a:off x="3007179" y="6302830"/>
            <a:ext cx="397328" cy="2394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939223B-6E82-4F94-8EE6-50CA5DE16116}"/>
              </a:ext>
            </a:extLst>
          </p:cNvPr>
          <p:cNvSpPr/>
          <p:nvPr/>
        </p:nvSpPr>
        <p:spPr>
          <a:xfrm>
            <a:off x="7391401" y="6085115"/>
            <a:ext cx="397328" cy="2394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E705CE5-5A68-4DBE-8770-C8305369B271}"/>
              </a:ext>
            </a:extLst>
          </p:cNvPr>
          <p:cNvSpPr/>
          <p:nvPr/>
        </p:nvSpPr>
        <p:spPr>
          <a:xfrm>
            <a:off x="3007179" y="1687285"/>
            <a:ext cx="397328" cy="239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AF0DDC0-6180-4FE6-A606-5D5349CC1158}"/>
              </a:ext>
            </a:extLst>
          </p:cNvPr>
          <p:cNvSpPr/>
          <p:nvPr/>
        </p:nvSpPr>
        <p:spPr>
          <a:xfrm>
            <a:off x="5197927" y="2558143"/>
            <a:ext cx="397328" cy="239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85C97FA-F7D9-48EF-892C-5B14E81084F6}"/>
              </a:ext>
            </a:extLst>
          </p:cNvPr>
          <p:cNvSpPr/>
          <p:nvPr/>
        </p:nvSpPr>
        <p:spPr>
          <a:xfrm>
            <a:off x="815068" y="4218215"/>
            <a:ext cx="397328" cy="239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1663A5F-0658-4472-BE71-0F0475ADEC7B}"/>
              </a:ext>
            </a:extLst>
          </p:cNvPr>
          <p:cNvSpPr/>
          <p:nvPr/>
        </p:nvSpPr>
        <p:spPr>
          <a:xfrm>
            <a:off x="5191123" y="4218215"/>
            <a:ext cx="397328" cy="239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9FCB9C7-7D62-4A03-8E0A-105AD1D8871C}"/>
              </a:ext>
            </a:extLst>
          </p:cNvPr>
          <p:cNvSpPr/>
          <p:nvPr/>
        </p:nvSpPr>
        <p:spPr>
          <a:xfrm>
            <a:off x="837520" y="5872842"/>
            <a:ext cx="397328" cy="239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6D0CC7F-E5FA-45D8-AA55-B85748E1E347}"/>
              </a:ext>
            </a:extLst>
          </p:cNvPr>
          <p:cNvSpPr/>
          <p:nvPr/>
        </p:nvSpPr>
        <p:spPr>
          <a:xfrm>
            <a:off x="5191123" y="5649686"/>
            <a:ext cx="397328" cy="239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D003D71-EF87-46DF-938F-F71059E7FE81}"/>
              </a:ext>
            </a:extLst>
          </p:cNvPr>
          <p:cNvSpPr/>
          <p:nvPr/>
        </p:nvSpPr>
        <p:spPr>
          <a:xfrm>
            <a:off x="3020785" y="2130701"/>
            <a:ext cx="397328" cy="2394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07A83CC-CA6A-4D12-883F-F5BF533DE5BD}"/>
              </a:ext>
            </a:extLst>
          </p:cNvPr>
          <p:cNvSpPr/>
          <p:nvPr/>
        </p:nvSpPr>
        <p:spPr>
          <a:xfrm>
            <a:off x="7641771" y="2122714"/>
            <a:ext cx="397328" cy="2394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626D715-A4B9-4C66-8799-ACD09A2BA800}"/>
              </a:ext>
            </a:extLst>
          </p:cNvPr>
          <p:cNvSpPr/>
          <p:nvPr/>
        </p:nvSpPr>
        <p:spPr>
          <a:xfrm>
            <a:off x="3005816" y="3790774"/>
            <a:ext cx="397328" cy="2394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47035949-CBF9-458C-9DA8-F9B6EFD8018E}"/>
              </a:ext>
            </a:extLst>
          </p:cNvPr>
          <p:cNvSpPr/>
          <p:nvPr/>
        </p:nvSpPr>
        <p:spPr>
          <a:xfrm>
            <a:off x="815068" y="6324600"/>
            <a:ext cx="397328" cy="2394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A16465E-B70E-4079-ADD1-8054BCB309A4}"/>
              </a:ext>
            </a:extLst>
          </p:cNvPr>
          <p:cNvSpPr/>
          <p:nvPr/>
        </p:nvSpPr>
        <p:spPr>
          <a:xfrm>
            <a:off x="5191123" y="6087835"/>
            <a:ext cx="397328" cy="2394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FA386FBF-D281-4640-8FDE-A731FCDF5E5C}"/>
              </a:ext>
            </a:extLst>
          </p:cNvPr>
          <p:cNvSpPr/>
          <p:nvPr/>
        </p:nvSpPr>
        <p:spPr>
          <a:xfrm>
            <a:off x="7391401" y="3556730"/>
            <a:ext cx="397328" cy="2394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318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2E10-F0EE-4061-BD7A-33345E915C1A}"/>
              </a:ext>
            </a:extLst>
          </p:cNvPr>
          <p:cNvSpPr>
            <a:spLocks noGrp="1"/>
          </p:cNvSpPr>
          <p:nvPr>
            <p:ph type="title"/>
          </p:nvPr>
        </p:nvSpPr>
        <p:spPr/>
        <p:txBody>
          <a:bodyPr>
            <a:normAutofit/>
          </a:bodyPr>
          <a:lstStyle/>
          <a:p>
            <a:r>
              <a:rPr lang="en-GB" sz="4000" b="1">
                <a:latin typeface="+mn-lt"/>
              </a:rPr>
              <a:t>Muligheter OECD utdannelses-scenarier,</a:t>
            </a:r>
            <a:br>
              <a:rPr lang="en-GB" sz="4000" b="1">
                <a:latin typeface="+mn-lt"/>
              </a:rPr>
            </a:br>
            <a:r>
              <a:rPr lang="en-GB" sz="4000" b="1">
                <a:latin typeface="+mn-lt"/>
              </a:rPr>
              <a:t>Ludvigsen-utvalget og Fagfornyelsen 2021 </a:t>
            </a:r>
          </a:p>
        </p:txBody>
      </p:sp>
      <p:sp>
        <p:nvSpPr>
          <p:cNvPr id="3" name="Content Placeholder 2">
            <a:extLst>
              <a:ext uri="{FF2B5EF4-FFF2-40B4-BE49-F238E27FC236}">
                <a16:creationId xmlns:a16="http://schemas.microsoft.com/office/drawing/2014/main" id="{16EACBA6-DC7B-49EA-9CC5-4D9F0A17F244}"/>
              </a:ext>
            </a:extLst>
          </p:cNvPr>
          <p:cNvSpPr>
            <a:spLocks noGrp="1"/>
          </p:cNvSpPr>
          <p:nvPr>
            <p:ph idx="1"/>
          </p:nvPr>
        </p:nvSpPr>
        <p:spPr/>
        <p:txBody>
          <a:bodyPr/>
          <a:lstStyle/>
          <a:p>
            <a:r>
              <a:rPr lang="en-GB"/>
              <a:t>Flere og flere (entreprenørskaps)-skoler vil satse på</a:t>
            </a:r>
          </a:p>
          <a:p>
            <a:pPr lvl="1"/>
            <a:r>
              <a:rPr lang="en-GB"/>
              <a:t>Sosialt Entreprenørskap </a:t>
            </a:r>
          </a:p>
          <a:p>
            <a:pPr lvl="2"/>
            <a:r>
              <a:rPr lang="nb-NO"/>
              <a:t>«i løpet av de tre årene på skolen skal utvikle ditt eget "Change Maker-prosjekt". Her får du muligheten til å velge en problemstilling som du ønsker å fordype deg i og forske på»</a:t>
            </a:r>
            <a:endParaRPr lang="en-GB"/>
          </a:p>
          <a:p>
            <a:pPr lvl="1"/>
            <a:r>
              <a:rPr lang="en-GB"/>
              <a:t>Økende samarbeide eksterne aktører</a:t>
            </a:r>
          </a:p>
          <a:p>
            <a:pPr lvl="2"/>
            <a:r>
              <a:rPr lang="en-GB"/>
              <a:t>“</a:t>
            </a:r>
            <a:r>
              <a:rPr lang="nb-NO"/>
              <a:t>Vi ønsker å bryte ned veggene til samfunnet. Derfor blir eksperter fra </a:t>
            </a:r>
            <a:br>
              <a:rPr lang="nb-NO"/>
            </a:br>
            <a:r>
              <a:rPr lang="nb-NO"/>
              <a:t>organisasjoner, næringsliv og høyere utdanning en viktig del av undervisningen.»</a:t>
            </a:r>
            <a:endParaRPr lang="en-GB"/>
          </a:p>
          <a:p>
            <a:pPr lvl="1"/>
            <a:r>
              <a:rPr lang="en-GB"/>
              <a:t>24/7 tilbud til elevene, inklusiv et mylder av kveldsklubber og aktiviteter</a:t>
            </a:r>
          </a:p>
          <a:p>
            <a:pPr lvl="2"/>
            <a:r>
              <a:rPr lang="en-GB">
                <a:highlight>
                  <a:srgbClr val="00FFFF"/>
                </a:highlight>
              </a:rPr>
              <a:t>Kanskje kan noen av disse klubbene være Rotaract-klubber?</a:t>
            </a:r>
          </a:p>
          <a:p>
            <a:pPr lvl="1"/>
            <a:endParaRPr lang="en-GB"/>
          </a:p>
        </p:txBody>
      </p:sp>
      <p:pic>
        <p:nvPicPr>
          <p:cNvPr id="4" name="Picture 3">
            <a:extLst>
              <a:ext uri="{FF2B5EF4-FFF2-40B4-BE49-F238E27FC236}">
                <a16:creationId xmlns:a16="http://schemas.microsoft.com/office/drawing/2014/main" id="{E90E8C90-40E3-419D-8907-5CF2A64B4D81}"/>
              </a:ext>
            </a:extLst>
          </p:cNvPr>
          <p:cNvPicPr>
            <a:picLocks noChangeAspect="1"/>
          </p:cNvPicPr>
          <p:nvPr/>
        </p:nvPicPr>
        <p:blipFill>
          <a:blip r:embed="rId3"/>
          <a:stretch>
            <a:fillRect/>
          </a:stretch>
        </p:blipFill>
        <p:spPr>
          <a:xfrm>
            <a:off x="-1" y="5036024"/>
            <a:ext cx="12202318" cy="1821977"/>
          </a:xfrm>
          <a:prstGeom prst="rect">
            <a:avLst/>
          </a:prstGeom>
        </p:spPr>
      </p:pic>
      <p:pic>
        <p:nvPicPr>
          <p:cNvPr id="1026" name="Picture 2" descr="Inspiring Change Through Social Innovation Course | Ashoka | Everyone a  Changemaker">
            <a:extLst>
              <a:ext uri="{FF2B5EF4-FFF2-40B4-BE49-F238E27FC236}">
                <a16:creationId xmlns:a16="http://schemas.microsoft.com/office/drawing/2014/main" id="{8A6CE122-0849-41EE-A2AA-B3B8F6AA4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6769" y="740228"/>
            <a:ext cx="1866260" cy="1690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2F7B83-6838-418E-8A2B-723BA04719F8}"/>
              </a:ext>
            </a:extLst>
          </p:cNvPr>
          <p:cNvSpPr txBox="1"/>
          <p:nvPr/>
        </p:nvSpPr>
        <p:spPr>
          <a:xfrm>
            <a:off x="2280557" y="5094514"/>
            <a:ext cx="1741695" cy="369332"/>
          </a:xfrm>
          <a:prstGeom prst="rect">
            <a:avLst/>
          </a:prstGeom>
          <a:noFill/>
        </p:spPr>
        <p:txBody>
          <a:bodyPr wrap="none" rtlCol="0">
            <a:spAutoFit/>
          </a:bodyPr>
          <a:lstStyle/>
          <a:p>
            <a:r>
              <a:rPr lang="en-GB" b="1"/>
              <a:t>OECD Scenario 3</a:t>
            </a:r>
          </a:p>
        </p:txBody>
      </p:sp>
    </p:spTree>
    <p:extLst>
      <p:ext uri="{BB962C8B-B14F-4D97-AF65-F5344CB8AC3E}">
        <p14:creationId xmlns:p14="http://schemas.microsoft.com/office/powerpoint/2010/main" val="171578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E64EB4-3D34-4773-9124-D34FB932FBDC}"/>
              </a:ext>
            </a:extLst>
          </p:cNvPr>
          <p:cNvPicPr>
            <a:picLocks noChangeAspect="1"/>
          </p:cNvPicPr>
          <p:nvPr/>
        </p:nvPicPr>
        <p:blipFill>
          <a:blip r:embed="rId3"/>
          <a:stretch>
            <a:fillRect/>
          </a:stretch>
        </p:blipFill>
        <p:spPr>
          <a:xfrm>
            <a:off x="0" y="-1"/>
            <a:ext cx="3532414" cy="3852733"/>
          </a:xfrm>
          <a:prstGeom prst="rect">
            <a:avLst/>
          </a:prstGeom>
        </p:spPr>
      </p:pic>
      <p:pic>
        <p:nvPicPr>
          <p:cNvPr id="2" name="Picture 1">
            <a:extLst>
              <a:ext uri="{FF2B5EF4-FFF2-40B4-BE49-F238E27FC236}">
                <a16:creationId xmlns:a16="http://schemas.microsoft.com/office/drawing/2014/main" id="{E9A0DF3F-AAAB-4788-AD16-69F93D543C8A}"/>
              </a:ext>
            </a:extLst>
          </p:cNvPr>
          <p:cNvPicPr>
            <a:picLocks noChangeAspect="1"/>
          </p:cNvPicPr>
          <p:nvPr/>
        </p:nvPicPr>
        <p:blipFill>
          <a:blip r:embed="rId4"/>
          <a:stretch>
            <a:fillRect/>
          </a:stretch>
        </p:blipFill>
        <p:spPr>
          <a:xfrm>
            <a:off x="0" y="3391001"/>
            <a:ext cx="3532414" cy="3466999"/>
          </a:xfrm>
          <a:prstGeom prst="rect">
            <a:avLst/>
          </a:prstGeom>
        </p:spPr>
      </p:pic>
      <p:pic>
        <p:nvPicPr>
          <p:cNvPr id="3" name="Picture 2">
            <a:extLst>
              <a:ext uri="{FF2B5EF4-FFF2-40B4-BE49-F238E27FC236}">
                <a16:creationId xmlns:a16="http://schemas.microsoft.com/office/drawing/2014/main" id="{559A6E9A-DC23-47BF-A8BF-0AFF4B01AD48}"/>
              </a:ext>
            </a:extLst>
          </p:cNvPr>
          <p:cNvPicPr>
            <a:picLocks noChangeAspect="1"/>
          </p:cNvPicPr>
          <p:nvPr/>
        </p:nvPicPr>
        <p:blipFill>
          <a:blip r:embed="rId5"/>
          <a:stretch>
            <a:fillRect/>
          </a:stretch>
        </p:blipFill>
        <p:spPr>
          <a:xfrm>
            <a:off x="5721373" y="277687"/>
            <a:ext cx="6383602" cy="6226628"/>
          </a:xfrm>
          <a:prstGeom prst="rect">
            <a:avLst/>
          </a:prstGeom>
        </p:spPr>
      </p:pic>
      <p:sp>
        <p:nvSpPr>
          <p:cNvPr id="5" name="TextBox 4">
            <a:extLst>
              <a:ext uri="{FF2B5EF4-FFF2-40B4-BE49-F238E27FC236}">
                <a16:creationId xmlns:a16="http://schemas.microsoft.com/office/drawing/2014/main" id="{499BA5CD-7CC4-4F96-AF53-29A0ED81C6F7}"/>
              </a:ext>
            </a:extLst>
          </p:cNvPr>
          <p:cNvSpPr txBox="1"/>
          <p:nvPr/>
        </p:nvSpPr>
        <p:spPr>
          <a:xfrm>
            <a:off x="1170215" y="-1"/>
            <a:ext cx="2357697" cy="923330"/>
          </a:xfrm>
          <a:prstGeom prst="rect">
            <a:avLst/>
          </a:prstGeom>
          <a:noFill/>
        </p:spPr>
        <p:txBody>
          <a:bodyPr wrap="none" rtlCol="0">
            <a:spAutoFit/>
          </a:bodyPr>
          <a:lstStyle/>
          <a:p>
            <a:pPr algn="r"/>
            <a:r>
              <a:rPr lang="en-GB"/>
              <a:t>26 videregående skoler</a:t>
            </a:r>
          </a:p>
          <a:p>
            <a:pPr algn="r"/>
            <a:r>
              <a:rPr lang="en-GB"/>
              <a:t>Asker og Bærum,</a:t>
            </a:r>
          </a:p>
          <a:p>
            <a:pPr algn="r"/>
            <a:r>
              <a:rPr lang="en-GB"/>
              <a:t>Buskerud</a:t>
            </a:r>
          </a:p>
        </p:txBody>
      </p:sp>
      <p:sp>
        <p:nvSpPr>
          <p:cNvPr id="7" name="TextBox 6">
            <a:extLst>
              <a:ext uri="{FF2B5EF4-FFF2-40B4-BE49-F238E27FC236}">
                <a16:creationId xmlns:a16="http://schemas.microsoft.com/office/drawing/2014/main" id="{48BD9DF3-1A14-4D6D-81E5-0692D739BC75}"/>
              </a:ext>
            </a:extLst>
          </p:cNvPr>
          <p:cNvSpPr txBox="1"/>
          <p:nvPr/>
        </p:nvSpPr>
        <p:spPr>
          <a:xfrm>
            <a:off x="-76201" y="6533681"/>
            <a:ext cx="3038973" cy="369332"/>
          </a:xfrm>
          <a:prstGeom prst="rect">
            <a:avLst/>
          </a:prstGeom>
          <a:noFill/>
        </p:spPr>
        <p:txBody>
          <a:bodyPr wrap="none" rtlCol="0">
            <a:spAutoFit/>
          </a:bodyPr>
          <a:lstStyle/>
          <a:p>
            <a:r>
              <a:rPr lang="en-GB"/>
              <a:t>26 videregående skoler     Oslo</a:t>
            </a:r>
          </a:p>
        </p:txBody>
      </p:sp>
      <p:sp>
        <p:nvSpPr>
          <p:cNvPr id="8" name="TextBox 7">
            <a:extLst>
              <a:ext uri="{FF2B5EF4-FFF2-40B4-BE49-F238E27FC236}">
                <a16:creationId xmlns:a16="http://schemas.microsoft.com/office/drawing/2014/main" id="{642195E8-491D-47C9-B12F-14A08DB7D705}"/>
              </a:ext>
            </a:extLst>
          </p:cNvPr>
          <p:cNvSpPr txBox="1"/>
          <p:nvPr/>
        </p:nvSpPr>
        <p:spPr>
          <a:xfrm>
            <a:off x="5721373" y="6488668"/>
            <a:ext cx="3075522" cy="369332"/>
          </a:xfrm>
          <a:prstGeom prst="rect">
            <a:avLst/>
          </a:prstGeom>
          <a:noFill/>
        </p:spPr>
        <p:txBody>
          <a:bodyPr wrap="none" rtlCol="0">
            <a:spAutoFit/>
          </a:bodyPr>
          <a:lstStyle/>
          <a:p>
            <a:r>
              <a:rPr lang="en-GB"/>
              <a:t>49 Rotary klubber district 2310</a:t>
            </a:r>
          </a:p>
        </p:txBody>
      </p:sp>
      <p:sp>
        <p:nvSpPr>
          <p:cNvPr id="6" name="TextBox 5">
            <a:extLst>
              <a:ext uri="{FF2B5EF4-FFF2-40B4-BE49-F238E27FC236}">
                <a16:creationId xmlns:a16="http://schemas.microsoft.com/office/drawing/2014/main" id="{F5DD44AA-65F9-4D5C-950F-F4FD16C820DB}"/>
              </a:ext>
            </a:extLst>
          </p:cNvPr>
          <p:cNvSpPr txBox="1"/>
          <p:nvPr/>
        </p:nvSpPr>
        <p:spPr>
          <a:xfrm>
            <a:off x="3755571" y="92626"/>
            <a:ext cx="1761701" cy="6632585"/>
          </a:xfrm>
          <a:prstGeom prst="rect">
            <a:avLst/>
          </a:prstGeom>
          <a:noFill/>
        </p:spPr>
        <p:txBody>
          <a:bodyPr wrap="none" rtlCol="0">
            <a:spAutoFit/>
          </a:bodyPr>
          <a:lstStyle/>
          <a:p>
            <a:r>
              <a:rPr lang="en-GB" sz="1700" b="1" u="sng"/>
              <a:t>Eksisterende:</a:t>
            </a:r>
          </a:p>
          <a:p>
            <a:pPr algn="ctr"/>
            <a:r>
              <a:rPr lang="en-GB" sz="1700" b="1" i="1"/>
              <a:t>Kristiania RK</a:t>
            </a:r>
          </a:p>
          <a:p>
            <a:r>
              <a:rPr lang="en-GB" sz="1700"/>
              <a:t>-Deichmanske</a:t>
            </a:r>
          </a:p>
          <a:p>
            <a:r>
              <a:rPr lang="en-GB" sz="1700"/>
              <a:t>-Elvebakken/H20</a:t>
            </a:r>
          </a:p>
          <a:p>
            <a:endParaRPr lang="en-GB" sz="1700"/>
          </a:p>
          <a:p>
            <a:r>
              <a:rPr lang="en-GB" sz="1700" b="1" u="sng"/>
              <a:t>Ønsket pilot:</a:t>
            </a:r>
          </a:p>
          <a:p>
            <a:pPr algn="ctr"/>
            <a:r>
              <a:rPr lang="en-GB" sz="1700" b="1" i="1"/>
              <a:t>Oslo RK</a:t>
            </a:r>
          </a:p>
          <a:p>
            <a:r>
              <a:rPr lang="en-GB" sz="1700"/>
              <a:t>-Sentralen.no</a:t>
            </a:r>
          </a:p>
          <a:p>
            <a:r>
              <a:rPr lang="en-GB" sz="1700"/>
              <a:t>-UE Alumni</a:t>
            </a:r>
          </a:p>
          <a:p>
            <a:r>
              <a:rPr lang="en-GB" sz="1700"/>
              <a:t>-Vika vgs/OHG</a:t>
            </a:r>
          </a:p>
          <a:p>
            <a:endParaRPr lang="en-GB" sz="1700"/>
          </a:p>
          <a:p>
            <a:r>
              <a:rPr lang="en-GB" sz="1700" b="1" u="sng"/>
              <a:t>Mulige Oslo:</a:t>
            </a:r>
          </a:p>
          <a:p>
            <a:r>
              <a:rPr lang="en-GB" sz="1700"/>
              <a:t>-Kongshavn/ </a:t>
            </a:r>
          </a:p>
          <a:p>
            <a:r>
              <a:rPr lang="en-GB" sz="1700"/>
              <a:t>Lambertseter</a:t>
            </a:r>
          </a:p>
          <a:p>
            <a:r>
              <a:rPr lang="en-GB" sz="1700"/>
              <a:t>-Ullern</a:t>
            </a:r>
          </a:p>
          <a:p>
            <a:r>
              <a:rPr lang="en-GB" sz="1700"/>
              <a:t>-Stovner/Bjerke</a:t>
            </a:r>
          </a:p>
          <a:p>
            <a:endParaRPr lang="en-GB" sz="1700"/>
          </a:p>
          <a:p>
            <a:r>
              <a:rPr lang="en-GB" sz="1700" b="1" u="sng"/>
              <a:t>Mulige A&amp;B:</a:t>
            </a:r>
          </a:p>
          <a:p>
            <a:r>
              <a:rPr lang="en-GB" sz="1700"/>
              <a:t>-Sandvika</a:t>
            </a:r>
          </a:p>
          <a:p>
            <a:r>
              <a:rPr lang="en-GB" sz="1700"/>
              <a:t>-Asker</a:t>
            </a:r>
          </a:p>
          <a:p>
            <a:endParaRPr lang="en-GB" sz="1700"/>
          </a:p>
          <a:p>
            <a:r>
              <a:rPr lang="en-GB" sz="1700" b="1" u="sng"/>
              <a:t>Mulige Buskerud:</a:t>
            </a:r>
          </a:p>
          <a:p>
            <a:r>
              <a:rPr lang="en-GB" sz="1700"/>
              <a:t>-Drammen</a:t>
            </a:r>
          </a:p>
          <a:p>
            <a:r>
              <a:rPr lang="en-GB" sz="1700"/>
              <a:t>-Kongsberg</a:t>
            </a:r>
          </a:p>
          <a:p>
            <a:r>
              <a:rPr lang="en-GB" sz="1700"/>
              <a:t>-Hønefoss</a:t>
            </a:r>
          </a:p>
        </p:txBody>
      </p:sp>
      <p:sp>
        <p:nvSpPr>
          <p:cNvPr id="9" name="TextBox 8">
            <a:extLst>
              <a:ext uri="{FF2B5EF4-FFF2-40B4-BE49-F238E27FC236}">
                <a16:creationId xmlns:a16="http://schemas.microsoft.com/office/drawing/2014/main" id="{F3367EF1-6479-4311-917D-195561D7C0E6}"/>
              </a:ext>
            </a:extLst>
          </p:cNvPr>
          <p:cNvSpPr txBox="1"/>
          <p:nvPr/>
        </p:nvSpPr>
        <p:spPr>
          <a:xfrm>
            <a:off x="6052456" y="-15647"/>
            <a:ext cx="6205545" cy="646331"/>
          </a:xfrm>
          <a:prstGeom prst="rect">
            <a:avLst/>
          </a:prstGeom>
          <a:noFill/>
        </p:spPr>
        <p:txBody>
          <a:bodyPr wrap="none" rtlCol="0">
            <a:spAutoFit/>
          </a:bodyPr>
          <a:lstStyle/>
          <a:p>
            <a:r>
              <a:rPr lang="en-GB">
                <a:highlight>
                  <a:srgbClr val="FFFF00"/>
                </a:highlight>
              </a:rPr>
              <a:t>Uansett piloter, bør alle klubber regelmessig invitere VGS-elever.</a:t>
            </a:r>
          </a:p>
          <a:p>
            <a:pPr algn="r"/>
            <a:r>
              <a:rPr lang="en-GB">
                <a:highlight>
                  <a:srgbClr val="FFFF00"/>
                </a:highlight>
              </a:rPr>
              <a:t>Bedre langsiktig mf finnes ikke ;-)</a:t>
            </a:r>
          </a:p>
        </p:txBody>
      </p:sp>
    </p:spTree>
    <p:extLst>
      <p:ext uri="{BB962C8B-B14F-4D97-AF65-F5344CB8AC3E}">
        <p14:creationId xmlns:p14="http://schemas.microsoft.com/office/powerpoint/2010/main" val="395895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2A2E-92F7-452F-98F6-2FB04B669188}"/>
              </a:ext>
            </a:extLst>
          </p:cNvPr>
          <p:cNvSpPr>
            <a:spLocks noGrp="1"/>
          </p:cNvSpPr>
          <p:nvPr>
            <p:ph type="title"/>
          </p:nvPr>
        </p:nvSpPr>
        <p:spPr>
          <a:xfrm>
            <a:off x="8828314" y="365125"/>
            <a:ext cx="3363686" cy="6492875"/>
          </a:xfrm>
        </p:spPr>
        <p:txBody>
          <a:bodyPr>
            <a:normAutofit fontScale="90000"/>
          </a:bodyPr>
          <a:lstStyle/>
          <a:p>
            <a:pPr algn="ctr"/>
            <a:r>
              <a:rPr lang="en-GB" sz="2800" b="1" i="1"/>
              <a:t>Hensikt 2</a:t>
            </a:r>
            <a:br>
              <a:rPr lang="en-GB" sz="2800" b="1" i="1"/>
            </a:br>
            <a:r>
              <a:rPr lang="en-GB" sz="2800" b="1" i="1"/>
              <a:t>er å foreslå </a:t>
            </a:r>
            <a:r>
              <a:rPr lang="en-GB" sz="2800" b="1" i="1">
                <a:highlight>
                  <a:srgbClr val="FF0000"/>
                </a:highlight>
              </a:rPr>
              <a:t>nye Rotaract klubber</a:t>
            </a:r>
            <a:r>
              <a:rPr lang="en-GB" sz="2800" b="1" i="1"/>
              <a:t> med UE Alumni og VGS- partnerskap som </a:t>
            </a:r>
            <a:r>
              <a:rPr lang="en-GB" sz="2800" b="1" i="1">
                <a:highlight>
                  <a:srgbClr val="00FFFF"/>
                </a:highlight>
              </a:rPr>
              <a:t>hovedtema på </a:t>
            </a:r>
            <a:br>
              <a:rPr lang="en-GB" sz="2800" b="1" i="1">
                <a:highlight>
                  <a:srgbClr val="00FFFF"/>
                </a:highlight>
              </a:rPr>
            </a:br>
            <a:r>
              <a:rPr lang="en-GB" sz="2800" b="1" i="1">
                <a:highlight>
                  <a:srgbClr val="00FFFF"/>
                </a:highlight>
              </a:rPr>
              <a:t>d2310 RYLA 2022</a:t>
            </a:r>
            <a:br>
              <a:rPr lang="en-GB" sz="2800" b="1" i="1"/>
            </a:br>
            <a:br>
              <a:rPr lang="en-GB" sz="2800" b="1" i="1"/>
            </a:br>
            <a:r>
              <a:rPr lang="en-GB" sz="2800" b="1" i="1"/>
              <a:t>Videre bør majoriteten av de inviterte ha </a:t>
            </a:r>
            <a:r>
              <a:rPr lang="en-GB" sz="2800" b="1" i="1">
                <a:highlight>
                  <a:srgbClr val="00FF00"/>
                </a:highlight>
              </a:rPr>
              <a:t>UE Alumni og/eller VGS-bakgrunn </a:t>
            </a:r>
            <a:r>
              <a:rPr lang="en-GB" sz="2800" b="1" i="1"/>
              <a:t>entreprenørskapfag </a:t>
            </a:r>
            <a:br>
              <a:rPr lang="en-GB" sz="2800" b="1" i="1"/>
            </a:br>
            <a:br>
              <a:rPr lang="en-GB" sz="2800" b="1" i="1"/>
            </a:br>
            <a:r>
              <a:rPr lang="en-GB" sz="2800" b="1" i="1"/>
              <a:t>Som bevegelse trenger Rotary </a:t>
            </a:r>
            <a:r>
              <a:rPr lang="en-GB" sz="2800" b="1" i="1">
                <a:highlight>
                  <a:srgbClr val="FFFF00"/>
                </a:highlight>
              </a:rPr>
              <a:t>d2310 vekst og varig rekruttering</a:t>
            </a:r>
          </a:p>
        </p:txBody>
      </p:sp>
      <p:pic>
        <p:nvPicPr>
          <p:cNvPr id="6146" name="Picture 2" descr="link">
            <a:extLst>
              <a:ext uri="{FF2B5EF4-FFF2-40B4-BE49-F238E27FC236}">
                <a16:creationId xmlns:a16="http://schemas.microsoft.com/office/drawing/2014/main" id="{0CE547F2-3042-4D4C-939F-55949B9DB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773" y="316644"/>
            <a:ext cx="7380514" cy="35003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E65456-73DC-4E20-9490-A31CB67565A3}"/>
              </a:ext>
            </a:extLst>
          </p:cNvPr>
          <p:cNvSpPr/>
          <p:nvPr/>
        </p:nvSpPr>
        <p:spPr>
          <a:xfrm>
            <a:off x="1687286" y="3745663"/>
            <a:ext cx="6455228" cy="3046988"/>
          </a:xfrm>
          <a:prstGeom prst="rect">
            <a:avLst/>
          </a:prstGeom>
        </p:spPr>
        <p:txBody>
          <a:bodyPr wrap="square">
            <a:spAutoFit/>
          </a:bodyPr>
          <a:lstStyle/>
          <a:p>
            <a:pPr algn="ctr"/>
            <a:r>
              <a:rPr lang="en-GB" sz="2400" b="1" i="1"/>
              <a:t>Hensikt 3</a:t>
            </a:r>
            <a:br>
              <a:rPr lang="en-GB" sz="2400" b="1" i="1"/>
            </a:br>
            <a:r>
              <a:rPr lang="en-GB" sz="2400" b="1" i="1"/>
              <a:t>er å anbefale </a:t>
            </a:r>
            <a:r>
              <a:rPr lang="en-GB" sz="2400" b="1" i="1">
                <a:highlight>
                  <a:srgbClr val="00FFFF"/>
                </a:highlight>
              </a:rPr>
              <a:t>alle d2310 Rotary klubber </a:t>
            </a:r>
            <a:br>
              <a:rPr lang="en-GB" sz="2400" b="1" i="1"/>
            </a:br>
            <a:r>
              <a:rPr lang="en-GB" sz="2400" b="1" i="1">
                <a:highlight>
                  <a:srgbClr val="FF0000"/>
                </a:highlight>
              </a:rPr>
              <a:t>å rekruttere entreprenørskapslærere</a:t>
            </a:r>
            <a:br>
              <a:rPr lang="en-GB" sz="2400" b="1" i="1">
                <a:highlight>
                  <a:srgbClr val="FF0000"/>
                </a:highlight>
              </a:rPr>
            </a:br>
            <a:r>
              <a:rPr lang="en-GB" sz="2400" b="1" i="1">
                <a:highlight>
                  <a:srgbClr val="00FF00"/>
                </a:highlight>
              </a:rPr>
              <a:t>fra videregående skole</a:t>
            </a:r>
          </a:p>
          <a:p>
            <a:pPr algn="ctr"/>
            <a:endParaRPr lang="en-GB" sz="2400" b="1" i="1">
              <a:highlight>
                <a:srgbClr val="00FF00"/>
              </a:highlight>
            </a:endParaRPr>
          </a:p>
          <a:p>
            <a:pPr algn="ctr"/>
            <a:r>
              <a:rPr lang="en-GB" sz="2400" b="1" i="1"/>
              <a:t>For lærerne sitter på en årlig selv-fornyende</a:t>
            </a:r>
          </a:p>
          <a:p>
            <a:pPr algn="ctr"/>
            <a:r>
              <a:rPr lang="en-GB" sz="2400" b="1" i="1"/>
              <a:t>ungdomsgruppe med potensielle </a:t>
            </a:r>
            <a:br>
              <a:rPr lang="en-GB" sz="2400" b="1" i="1"/>
            </a:br>
            <a:r>
              <a:rPr lang="en-GB" sz="2400" b="1" i="1"/>
              <a:t>fremtidige Rotary og Rotaract medlemmer</a:t>
            </a:r>
            <a:endParaRPr lang="en-GB" sz="2400"/>
          </a:p>
        </p:txBody>
      </p:sp>
    </p:spTree>
    <p:extLst>
      <p:ext uri="{BB962C8B-B14F-4D97-AF65-F5344CB8AC3E}">
        <p14:creationId xmlns:p14="http://schemas.microsoft.com/office/powerpoint/2010/main" val="1077526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3811</Words>
  <Application>Microsoft Office PowerPoint</Application>
  <PresentationFormat>Widescreen</PresentationFormat>
  <Paragraphs>405</Paragraphs>
  <Slides>26</Slides>
  <Notes>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26</vt:i4>
      </vt:variant>
    </vt:vector>
  </HeadingPairs>
  <TitlesOfParts>
    <vt:vector size="30" baseType="lpstr">
      <vt:lpstr>Arial</vt:lpstr>
      <vt:lpstr>Calibri</vt:lpstr>
      <vt:lpstr>Calibri Light</vt:lpstr>
      <vt:lpstr>Office Theme</vt:lpstr>
      <vt:lpstr>Rotary og Ungt Entreprenørskap v02 en kickstart for nye Rotaract-klubber og rekruttering i d2310</vt:lpstr>
      <vt:lpstr>New Rotary’s four parallel CHALLENGES</vt:lpstr>
      <vt:lpstr>PowerPoint-presentasjon</vt:lpstr>
      <vt:lpstr>VISION: “Rotary friendships from cradle to grave” in changing professional and humanitarian lives</vt:lpstr>
      <vt:lpstr>The changing world of Rotaract youths</vt:lpstr>
      <vt:lpstr>Hensikt 1 med disse 15 minuttene på Guvernørens møte  er å etterlyse flere d2310 Rotary klubber som vil starte Rotaract piloter med andre Rotary klubber og utvalgte UE Alumni og entreprenørskaps-vgs-skole partnere.  Som bevegelse trenger Rotary d2310 vekst og varige rekrutteringer</vt:lpstr>
      <vt:lpstr>Muligheter OECD utdannelses-scenarier, Ludvigsen-utvalget og Fagfornyelsen 2021 </vt:lpstr>
      <vt:lpstr>PowerPoint-presentasjon</vt:lpstr>
      <vt:lpstr>Hensikt 2 er å foreslå nye Rotaract klubber med UE Alumni og VGS- partnerskap som hovedtema på  d2310 RYLA 2022  Videre bør majoriteten av de inviterte ha UE Alumni og/eller VGS-bakgrunn entreprenørskapfag   Som bevegelse trenger Rotary d2310 vekst og varig rekruttering</vt:lpstr>
      <vt:lpstr>Mer informasjon</vt:lpstr>
      <vt:lpstr>Vedlegg 1.Neste skritt NORFO, distrikt, og klubb 2.Rotary as a voluntary organisation 3.All of Rotary in only five slides</vt:lpstr>
      <vt:lpstr>1.Neste skritt NORFO, distrikt, og klubb (Draft-versjoner)</vt:lpstr>
      <vt:lpstr>Next steps at Rotary Norway level (draft)</vt:lpstr>
      <vt:lpstr>Next steps at Rotary District level (draft)</vt:lpstr>
      <vt:lpstr>Next steps at Rotary Club level (draft)</vt:lpstr>
      <vt:lpstr>2.Rotary as a voluntary organisation</vt:lpstr>
      <vt:lpstr>Why join a voluntary organisation?</vt:lpstr>
      <vt:lpstr>Why join a service organisation as Rotary? or How to be Everything for Everybody /Alt for Alle?</vt:lpstr>
      <vt:lpstr>Remember the limitations of Triple Constraints in designing next year’s Rotary organisational structures</vt:lpstr>
      <vt:lpstr>Challenge to next years Rotary leader teams</vt:lpstr>
      <vt:lpstr>“New Rotary” Strategies og en-sides oppsummering på norsk Hvorfor bli medlem av Rotary og Rotaract? eller 3.All of Rotary in only five slides</vt:lpstr>
      <vt:lpstr>N  e w  R o t a r y</vt:lpstr>
      <vt:lpstr>Rotarys Historical Principles and New Action Plan</vt:lpstr>
      <vt:lpstr>Challenges for Rotary today</vt:lpstr>
      <vt:lpstr>PowerPoint-presentasjon</vt:lpstr>
      <vt:lpstr>Hvorfor bli medlem av Rotary og Rotaract?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og Ungt Entreprenørskap Rotaract og UE Alumni</dc:title>
  <dc:creator>Kjetill Gunnarson</dc:creator>
  <cp:lastModifiedBy>Bente Kittelsen</cp:lastModifiedBy>
  <cp:revision>81</cp:revision>
  <dcterms:created xsi:type="dcterms:W3CDTF">2021-03-19T18:46:58Z</dcterms:created>
  <dcterms:modified xsi:type="dcterms:W3CDTF">2021-04-04T16:36:25Z</dcterms:modified>
</cp:coreProperties>
</file>