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68" r:id="rId5"/>
    <p:sldId id="269" r:id="rId6"/>
    <p:sldId id="272" r:id="rId7"/>
    <p:sldId id="271" r:id="rId8"/>
    <p:sldId id="270" r:id="rId9"/>
    <p:sldId id="261" r:id="rId10"/>
    <p:sldId id="273" r:id="rId11"/>
    <p:sldId id="264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3"/>
    <p:restoredTop sz="94607"/>
  </p:normalViewPr>
  <p:slideViewPr>
    <p:cSldViewPr snapToGrid="0" snapToObjects="1">
      <p:cViewPr varScale="1">
        <p:scale>
          <a:sx n="104" d="100"/>
          <a:sy n="104" d="100"/>
        </p:scale>
        <p:origin x="176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382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 og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teks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Titteltekst</a:t>
            </a:r>
          </a:p>
        </p:txBody>
      </p:sp>
      <p:sp>
        <p:nvSpPr>
          <p:cNvPr id="12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1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 Johnny Appleseed</a:t>
            </a:r>
          </a:p>
        </p:txBody>
      </p:sp>
      <p:sp>
        <p:nvSpPr>
          <p:cNvPr id="94" name="«Skriv et sitat her.»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«Skriv et sitat her.»</a:t>
            </a:r>
          </a:p>
        </p:txBody>
      </p:sp>
      <p:sp>
        <p:nvSpPr>
          <p:cNvPr id="95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teltekst"/>
          <p:cNvSpPr txBox="1">
            <a:spLocks noGrp="1"/>
          </p:cNvSpPr>
          <p:nvPr>
            <p:ph type="title"/>
          </p:nvPr>
        </p:nvSpPr>
        <p:spPr>
          <a:xfrm>
            <a:off x="443306" y="1852124"/>
            <a:ext cx="12118188" cy="814508"/>
          </a:xfrm>
          <a:prstGeom prst="rect">
            <a:avLst/>
          </a:prstGeom>
        </p:spPr>
        <p:txBody>
          <a:bodyPr lIns="130026" tIns="130026" rIns="130026" bIns="130026" anchor="t"/>
          <a:lstStyle>
            <a:lvl1pPr algn="l" defTabSz="1733973">
              <a:defRPr sz="5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Titteltekst</a:t>
            </a:r>
          </a:p>
        </p:txBody>
      </p:sp>
      <p:sp>
        <p:nvSpPr>
          <p:cNvPr id="118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443306" y="2858275"/>
            <a:ext cx="12118188" cy="4858881"/>
          </a:xfrm>
          <a:prstGeom prst="rect">
            <a:avLst/>
          </a:prstGeom>
        </p:spPr>
        <p:txBody>
          <a:bodyPr lIns="130026" tIns="130026" rIns="130026" bIns="130026" anchor="t"/>
          <a:lstStyle>
            <a:lvl1pPr marL="762000" indent="-647700" defTabSz="1733973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3400"/>
              <a:buFont typeface="Arial"/>
              <a:buChar char="●"/>
              <a:defRPr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367971" indent="-771071" defTabSz="1733973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3400"/>
              <a:buFont typeface="Arial"/>
              <a:buChar char="○"/>
              <a:defRPr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5171" indent="-771071" defTabSz="1733973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3400"/>
              <a:buFont typeface="Arial"/>
              <a:buChar char="■"/>
              <a:defRPr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2371" indent="-771071" defTabSz="1733973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3400"/>
              <a:buFont typeface="Arial"/>
              <a:buChar char="●"/>
              <a:defRPr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739571" indent="-771071" defTabSz="1733973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3400"/>
              <a:buFont typeface="Arial"/>
              <a:buChar char="○"/>
              <a:defRPr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119" name="Lysbildenummer"/>
          <p:cNvSpPr txBox="1">
            <a:spLocks noGrp="1"/>
          </p:cNvSpPr>
          <p:nvPr>
            <p:ph type="sldNum" sz="quarter" idx="2"/>
          </p:nvPr>
        </p:nvSpPr>
        <p:spPr>
          <a:xfrm>
            <a:off x="12430201" y="7871586"/>
            <a:ext cx="399891" cy="519276"/>
          </a:xfrm>
          <a:prstGeom prst="rect">
            <a:avLst/>
          </a:prstGeom>
        </p:spPr>
        <p:txBody>
          <a:bodyPr lIns="130026" tIns="130026" rIns="130026" bIns="130026" anchor="ctr"/>
          <a:lstStyle>
            <a:lvl1pPr algn="r" defTabSz="1733973">
              <a:defRPr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 – horisont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telteks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Titteltekst</a:t>
            </a:r>
          </a:p>
        </p:txBody>
      </p:sp>
      <p:sp>
        <p:nvSpPr>
          <p:cNvPr id="22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2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– sentr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telteks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31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 – vertik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telteks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Titteltekst</a:t>
            </a:r>
          </a:p>
        </p:txBody>
      </p:sp>
      <p:sp>
        <p:nvSpPr>
          <p:cNvPr id="40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41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– øv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49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og 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57" name="Brødtekst nivå é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58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, punkttegn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67" name="Brødtekst nivå én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68" name="Lysbildenummer"/>
          <p:cNvSpPr txBox="1">
            <a:spLocks noGrp="1"/>
          </p:cNvSpPr>
          <p:nvPr>
            <p:ph type="sldNum" sz="quarter" idx="2"/>
          </p:nvPr>
        </p:nvSpPr>
        <p:spPr>
          <a:xfrm>
            <a:off x="6385373" y="9296400"/>
            <a:ext cx="227280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76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 – 3 per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Bild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Bild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teks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Titteltekst</a:t>
            </a:r>
          </a:p>
        </p:txBody>
      </p:sp>
      <p:sp>
        <p:nvSpPr>
          <p:cNvPr id="3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4" name="Lysbildenummer"/>
          <p:cNvSpPr txBox="1">
            <a:spLocks noGrp="1"/>
          </p:cNvSpPr>
          <p:nvPr>
            <p:ph type="sldNum" sz="quarter" idx="2"/>
          </p:nvPr>
        </p:nvSpPr>
        <p:spPr>
          <a:xfrm>
            <a:off x="6385373" y="9296400"/>
            <a:ext cx="227280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tary Mentoring"/>
          <p:cNvSpPr txBox="1">
            <a:spLocks noGrp="1"/>
          </p:cNvSpPr>
          <p:nvPr>
            <p:ph type="ctrTitle"/>
          </p:nvPr>
        </p:nvSpPr>
        <p:spPr>
          <a:xfrm>
            <a:off x="7114021" y="2689768"/>
            <a:ext cx="5361057" cy="2702798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l"/>
            <a:r>
              <a:rPr lang="nb-NO" dirty="0">
                <a:solidFill>
                  <a:schemeClr val="bg1"/>
                </a:solidFill>
              </a:rPr>
              <a:t>Vestheim Mentorene</a:t>
            </a:r>
          </a:p>
        </p:txBody>
      </p:sp>
      <p:sp>
        <p:nvSpPr>
          <p:cNvPr id="129" name="Bjørgulf Haukelid - Vestheim Rotary…"/>
          <p:cNvSpPr txBox="1">
            <a:spLocks noGrp="1"/>
          </p:cNvSpPr>
          <p:nvPr>
            <p:ph type="subTitle" sz="quarter" idx="1"/>
          </p:nvPr>
        </p:nvSpPr>
        <p:spPr>
          <a:xfrm>
            <a:off x="6057900" y="6756825"/>
            <a:ext cx="6093435" cy="163251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 defTabSz="537463">
              <a:spcAft>
                <a:spcPts val="600"/>
              </a:spcAft>
              <a:defRPr sz="3404"/>
            </a:pPr>
            <a:r>
              <a:rPr lang="nb-NO" sz="2500" dirty="0">
                <a:solidFill>
                  <a:schemeClr val="bg1"/>
                </a:solidFill>
              </a:rPr>
              <a:t>Bjørgulf Haukelid – Vestheim Mentorene</a:t>
            </a:r>
          </a:p>
          <a:p>
            <a:pPr algn="l" defTabSz="537463">
              <a:spcAft>
                <a:spcPts val="600"/>
              </a:spcAft>
              <a:defRPr sz="3404"/>
            </a:pPr>
            <a:r>
              <a:rPr lang="nb-NO" sz="2500" dirty="0">
                <a:solidFill>
                  <a:schemeClr val="bg1"/>
                </a:solidFill>
              </a:rPr>
              <a:t>20210217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584300" cy="97536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25764" cy="97536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0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340" y="1745028"/>
            <a:ext cx="4317700" cy="43177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7A4A54-4583-534C-9655-D8B2BC76F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Verktøy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6D48784-8C52-B449-8A88-81DDDFFC44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Avtalen Adept-Mentor</a:t>
            </a:r>
          </a:p>
          <a:p>
            <a:r>
              <a:rPr lang="nb-NO" dirty="0"/>
              <a:t>Guide for en vellykket tur</a:t>
            </a:r>
          </a:p>
          <a:p>
            <a:r>
              <a:rPr lang="nb-NO" dirty="0"/>
              <a:t>Liten notisbok (Diakonhjemmet?)</a:t>
            </a:r>
          </a:p>
          <a:p>
            <a:r>
              <a:rPr lang="nb-NO" dirty="0"/>
              <a:t>Kalender! Avtal møter tidlig!</a:t>
            </a:r>
          </a:p>
          <a:p>
            <a:r>
              <a:rPr lang="nb-NO" dirty="0"/>
              <a:t>Møterom Digitalt/Diakonhjemmet/Frognerparken/Kafé</a:t>
            </a:r>
          </a:p>
        </p:txBody>
      </p:sp>
    </p:spTree>
    <p:extLst>
      <p:ext uri="{BB962C8B-B14F-4D97-AF65-F5344CB8AC3E}">
        <p14:creationId xmlns:p14="http://schemas.microsoft.com/office/powerpoint/2010/main" val="263834861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Rectangle 198">
            <a:extLst>
              <a:ext uri="{FF2B5EF4-FFF2-40B4-BE49-F238E27FC236}">
                <a16:creationId xmlns:a16="http://schemas.microsoft.com/office/drawing/2014/main" id="{E02F3C71-C981-4614-98EA-D6C494F80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59341" y="456783"/>
            <a:ext cx="7652531" cy="8386479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Google Shape;176;p22"/>
          <p:cNvSpPr txBox="1">
            <a:spLocks noGrp="1"/>
          </p:cNvSpPr>
          <p:nvPr>
            <p:ph type="title"/>
          </p:nvPr>
        </p:nvSpPr>
        <p:spPr>
          <a:xfrm>
            <a:off x="876283" y="910596"/>
            <a:ext cx="6618650" cy="19128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1335159">
              <a:defRPr sz="4004"/>
            </a:lvl1pPr>
          </a:lstStyle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en-US" sz="5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Vestheim </a:t>
            </a:r>
            <a:r>
              <a:rPr lang="en-US" sz="5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Mentorene</a:t>
            </a:r>
            <a:r>
              <a:rPr lang="en-US" sz="5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5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aksjon</a:t>
            </a:r>
            <a:endParaRPr lang="en-US" sz="5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0" name="Google Shape;177;p22"/>
          <p:cNvSpPr txBox="1">
            <a:spLocks noGrp="1"/>
          </p:cNvSpPr>
          <p:nvPr>
            <p:ph type="body" idx="1"/>
          </p:nvPr>
        </p:nvSpPr>
        <p:spPr>
          <a:xfrm>
            <a:off x="876282" y="3017617"/>
            <a:ext cx="6618650" cy="5158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indent="-228600" defTabSz="914400">
              <a:lnSpc>
                <a:spcPct val="90000"/>
              </a:lnSpc>
              <a:spcBef>
                <a:spcPts val="3000"/>
              </a:spcBef>
              <a:buSzTx/>
              <a:buFont typeface="Arial" panose="020B0604020202020204" pitchFamily="34" charset="0"/>
              <a:buChar char="•"/>
            </a:pPr>
            <a:endParaRPr lang="en-US" sz="3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92" name="Google Shape;179;p22" descr="Google Shape;179;p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013" y="3431441"/>
            <a:ext cx="4311903" cy="2437162"/>
          </a:xfrm>
          <a:prstGeom prst="rect">
            <a:avLst/>
          </a:prstGeom>
        </p:spPr>
      </p:pic>
      <p:pic>
        <p:nvPicPr>
          <p:cNvPr id="191" name="Google Shape;178;p22" descr="Google Shape;178;p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3555" y="456783"/>
            <a:ext cx="4311904" cy="2447004"/>
          </a:xfrm>
          <a:prstGeom prst="rect">
            <a:avLst/>
          </a:prstGeom>
        </p:spPr>
      </p:pic>
      <p:pic>
        <p:nvPicPr>
          <p:cNvPr id="194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200" y="196850"/>
            <a:ext cx="995710" cy="99571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Google Shape;178;p22" descr="Google Shape;178;p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8034" y="8950150"/>
            <a:ext cx="5502650" cy="312313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Vestheim Rot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Vestheim </a:t>
            </a:r>
            <a:r>
              <a:rPr lang="nb-NO" dirty="0"/>
              <a:t>Mentorene</a:t>
            </a:r>
            <a:endParaRPr dirty="0"/>
          </a:p>
        </p:txBody>
      </p:sp>
      <p:sp>
        <p:nvSpPr>
          <p:cNvPr id="137" name="50 medlemmer, snittalder rundt 60 år…"/>
          <p:cNvSpPr txBox="1">
            <a:spLocks noGrp="1"/>
          </p:cNvSpPr>
          <p:nvPr>
            <p:ph type="body" idx="1"/>
          </p:nvPr>
        </p:nvSpPr>
        <p:spPr>
          <a:xfrm>
            <a:off x="952500" y="2381250"/>
            <a:ext cx="11099800" cy="49911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defTabSz="373887">
              <a:spcBef>
                <a:spcPts val="2600"/>
              </a:spcBef>
              <a:buNone/>
              <a:defRPr sz="2048"/>
            </a:pPr>
            <a:r>
              <a:rPr lang="nb-NO" sz="2400" b="1" dirty="0"/>
              <a:t>Rotarys formål er å gagne andre  (Service </a:t>
            </a:r>
            <a:r>
              <a:rPr lang="nb-NO" sz="2400" b="1" dirty="0" err="1"/>
              <a:t>above</a:t>
            </a:r>
            <a:r>
              <a:rPr lang="nb-NO" sz="2400" b="1" dirty="0"/>
              <a:t> </a:t>
            </a:r>
            <a:r>
              <a:rPr lang="nb-NO" sz="2400" b="1" dirty="0" err="1"/>
              <a:t>self</a:t>
            </a:r>
            <a:r>
              <a:rPr lang="nb-NO" sz="2400" b="1" dirty="0"/>
              <a:t>)</a:t>
            </a:r>
          </a:p>
          <a:p>
            <a:pPr marL="853439" lvl="2" indent="-284479" defTabSz="373887">
              <a:spcBef>
                <a:spcPts val="2600"/>
              </a:spcBef>
              <a:defRPr sz="2048"/>
            </a:pPr>
            <a:r>
              <a:rPr lang="nb-NO" dirty="0"/>
              <a:t>Bidra i samfunnet. Gjøre noe sammen</a:t>
            </a:r>
          </a:p>
          <a:p>
            <a:pPr marL="0" indent="0" defTabSz="373887">
              <a:spcBef>
                <a:spcPts val="2600"/>
              </a:spcBef>
              <a:buNone/>
              <a:defRPr sz="2048"/>
            </a:pPr>
            <a:r>
              <a:rPr lang="nb-NO" sz="2400" b="1" dirty="0"/>
              <a:t>Vestheim: </a:t>
            </a:r>
            <a:r>
              <a:rPr sz="2400" b="1" dirty="0"/>
              <a:t>50 </a:t>
            </a:r>
            <a:r>
              <a:rPr sz="2400" b="1" dirty="0" err="1"/>
              <a:t>medlemmer</a:t>
            </a:r>
            <a:r>
              <a:rPr sz="2400" b="1" dirty="0"/>
              <a:t>, </a:t>
            </a:r>
            <a:r>
              <a:rPr sz="2400" b="1" dirty="0" err="1"/>
              <a:t>snittalder</a:t>
            </a:r>
            <a:r>
              <a:rPr sz="2400" b="1" dirty="0"/>
              <a:t> </a:t>
            </a:r>
            <a:r>
              <a:rPr sz="2400" b="1" dirty="0" err="1"/>
              <a:t>rundt</a:t>
            </a:r>
            <a:r>
              <a:rPr sz="2400" b="1" dirty="0"/>
              <a:t> 60 </a:t>
            </a:r>
            <a:r>
              <a:rPr sz="2400" b="1" dirty="0" err="1"/>
              <a:t>år</a:t>
            </a:r>
            <a:endParaRPr sz="2400" b="1" dirty="0"/>
          </a:p>
          <a:p>
            <a:pPr marL="853439" lvl="2" indent="-284479" defTabSz="373887">
              <a:spcBef>
                <a:spcPts val="2600"/>
              </a:spcBef>
              <a:defRPr sz="2048"/>
            </a:pPr>
            <a:r>
              <a:rPr dirty="0"/>
              <a:t>3000 </a:t>
            </a:r>
            <a:r>
              <a:rPr dirty="0" err="1"/>
              <a:t>års</a:t>
            </a:r>
            <a:r>
              <a:rPr dirty="0"/>
              <a:t> </a:t>
            </a:r>
            <a:r>
              <a:rPr dirty="0" err="1"/>
              <a:t>livserfaring</a:t>
            </a:r>
            <a:r>
              <a:rPr dirty="0"/>
              <a:t>, 2000 </a:t>
            </a:r>
            <a:r>
              <a:rPr dirty="0" err="1"/>
              <a:t>års</a:t>
            </a:r>
            <a:r>
              <a:rPr dirty="0"/>
              <a:t> </a:t>
            </a:r>
            <a:r>
              <a:rPr dirty="0" err="1"/>
              <a:t>yrkeserfaring</a:t>
            </a:r>
            <a:r>
              <a:rPr lang="nb-NO" dirty="0"/>
              <a:t>	</a:t>
            </a:r>
          </a:p>
          <a:p>
            <a:pPr marL="853439" lvl="2" indent="-284479" defTabSz="373887">
              <a:spcBef>
                <a:spcPts val="2600"/>
              </a:spcBef>
              <a:defRPr sz="2048"/>
            </a:pPr>
            <a:r>
              <a:rPr lang="nb-NO" dirty="0"/>
              <a:t>Bruke vår kompetanse til beste for samfunnet rundt oss</a:t>
            </a:r>
          </a:p>
          <a:p>
            <a:pPr marL="853439" lvl="2" indent="-284479" defTabSz="373887">
              <a:spcBef>
                <a:spcPts val="2600"/>
              </a:spcBef>
              <a:defRPr sz="2048"/>
            </a:pPr>
            <a:r>
              <a:rPr lang="nb-NO" dirty="0"/>
              <a:t>4. året på Diakonhjemmet!</a:t>
            </a:r>
          </a:p>
          <a:p>
            <a:pPr marL="0" indent="0" defTabSz="373887">
              <a:spcBef>
                <a:spcPts val="2600"/>
              </a:spcBef>
              <a:buNone/>
              <a:defRPr sz="2048"/>
            </a:pPr>
            <a:r>
              <a:rPr sz="2400" b="1" dirty="0" err="1"/>
              <a:t>Eksportere</a:t>
            </a:r>
            <a:r>
              <a:rPr sz="2400" b="1" dirty="0"/>
              <a:t> </a:t>
            </a:r>
            <a:r>
              <a:rPr sz="2400" b="1" dirty="0" err="1"/>
              <a:t>til</a:t>
            </a:r>
            <a:r>
              <a:rPr sz="2400" b="1" dirty="0"/>
              <a:t> </a:t>
            </a:r>
            <a:r>
              <a:rPr sz="2400" b="1" dirty="0" err="1"/>
              <a:t>andre</a:t>
            </a:r>
            <a:r>
              <a:rPr sz="2400" b="1" dirty="0"/>
              <a:t> Rotary-</a:t>
            </a:r>
            <a:r>
              <a:rPr sz="2400" b="1" dirty="0" err="1"/>
              <a:t>klubber</a:t>
            </a:r>
            <a:endParaRPr sz="2400" b="1" dirty="0"/>
          </a:p>
          <a:p>
            <a:pPr marL="853439" lvl="2" indent="-284479" defTabSz="373887">
              <a:spcBef>
                <a:spcPts val="2600"/>
              </a:spcBef>
              <a:defRPr sz="2048"/>
            </a:pPr>
            <a:r>
              <a:rPr dirty="0" err="1"/>
              <a:t>Stort</a:t>
            </a:r>
            <a:r>
              <a:rPr dirty="0"/>
              <a:t> </a:t>
            </a:r>
            <a:r>
              <a:rPr dirty="0" err="1"/>
              <a:t>potensiale</a:t>
            </a:r>
            <a:r>
              <a:rPr dirty="0"/>
              <a:t> (</a:t>
            </a:r>
            <a:r>
              <a:rPr dirty="0" err="1"/>
              <a:t>Profilering</a:t>
            </a:r>
            <a:r>
              <a:rPr dirty="0"/>
              <a:t>, </a:t>
            </a:r>
            <a:r>
              <a:rPr dirty="0" err="1"/>
              <a:t>rekruttering</a:t>
            </a:r>
            <a:r>
              <a:rPr dirty="0"/>
              <a:t>, </a:t>
            </a:r>
            <a:r>
              <a:rPr dirty="0" err="1"/>
              <a:t>økonomisk</a:t>
            </a:r>
            <a:r>
              <a:rPr dirty="0"/>
              <a:t>)</a:t>
            </a:r>
          </a:p>
        </p:txBody>
      </p:sp>
      <p:pic>
        <p:nvPicPr>
          <p:cNvPr id="138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96850"/>
            <a:ext cx="995710" cy="9957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Mentoring:  IKKE et kurs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3305">
              <a:defRPr sz="7440"/>
            </a:lvl1pPr>
          </a:lstStyle>
          <a:p>
            <a:r>
              <a:t>Mentoring:  IKKE et kurs!</a:t>
            </a:r>
          </a:p>
        </p:txBody>
      </p:sp>
      <p:sp>
        <p:nvSpPr>
          <p:cNvPr id="133" name="Gode, ærlige samtaler mellom to voksne menneske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lvl="1" indent="0" defTabSz="543305">
              <a:spcBef>
                <a:spcPts val="3900"/>
              </a:spcBef>
              <a:buNone/>
              <a:defRPr sz="2976"/>
            </a:pPr>
            <a:r>
              <a:rPr dirty="0" err="1"/>
              <a:t>Gode</a:t>
            </a:r>
            <a:r>
              <a:rPr dirty="0"/>
              <a:t>, </a:t>
            </a:r>
            <a:r>
              <a:rPr dirty="0" err="1"/>
              <a:t>ærlige</a:t>
            </a:r>
            <a:r>
              <a:rPr dirty="0"/>
              <a:t> </a:t>
            </a:r>
            <a:r>
              <a:rPr b="1" dirty="0" err="1"/>
              <a:t>samtaler</a:t>
            </a:r>
            <a:r>
              <a:rPr dirty="0"/>
              <a:t> </a:t>
            </a:r>
            <a:r>
              <a:rPr dirty="0" err="1"/>
              <a:t>mellom</a:t>
            </a:r>
            <a:r>
              <a:rPr dirty="0"/>
              <a:t> to </a:t>
            </a:r>
            <a:r>
              <a:rPr dirty="0" err="1"/>
              <a:t>voksne</a:t>
            </a:r>
            <a:r>
              <a:rPr dirty="0"/>
              <a:t> </a:t>
            </a:r>
            <a:r>
              <a:rPr dirty="0" err="1"/>
              <a:t>mennesker</a:t>
            </a:r>
            <a:endParaRPr dirty="0"/>
          </a:p>
          <a:p>
            <a:pPr marL="1271269" lvl="2" indent="-413384" defTabSz="543305">
              <a:spcBef>
                <a:spcPts val="3900"/>
              </a:spcBef>
              <a:defRPr sz="2976"/>
            </a:pPr>
            <a:r>
              <a:rPr dirty="0" err="1"/>
              <a:t>Begge</a:t>
            </a:r>
            <a:r>
              <a:rPr dirty="0"/>
              <a:t> </a:t>
            </a:r>
            <a:r>
              <a:rPr dirty="0" err="1"/>
              <a:t>parter</a:t>
            </a:r>
            <a:r>
              <a:rPr dirty="0"/>
              <a:t> </a:t>
            </a:r>
            <a:r>
              <a:rPr dirty="0" err="1"/>
              <a:t>lærer</a:t>
            </a:r>
            <a:r>
              <a:rPr dirty="0"/>
              <a:t>: </a:t>
            </a:r>
            <a:r>
              <a:rPr dirty="0" err="1"/>
              <a:t>Kompetanse</a:t>
            </a:r>
            <a:r>
              <a:rPr dirty="0"/>
              <a:t> </a:t>
            </a:r>
            <a:r>
              <a:rPr dirty="0" err="1"/>
              <a:t>vokser</a:t>
            </a:r>
            <a:r>
              <a:rPr dirty="0"/>
              <a:t> </a:t>
            </a:r>
            <a:r>
              <a:rPr dirty="0" err="1"/>
              <a:t>når</a:t>
            </a:r>
            <a:r>
              <a:rPr dirty="0"/>
              <a:t> den deles!</a:t>
            </a:r>
          </a:p>
          <a:p>
            <a:pPr marL="0" indent="0" defTabSz="543305">
              <a:spcBef>
                <a:spcPts val="3900"/>
              </a:spcBef>
              <a:buNone/>
              <a:defRPr sz="2976"/>
            </a:pPr>
            <a:r>
              <a:rPr lang="nb-NO" dirty="0"/>
              <a:t>	</a:t>
            </a:r>
            <a:r>
              <a:rPr dirty="0" err="1"/>
              <a:t>Bevisstgjøring</a:t>
            </a:r>
            <a:r>
              <a:rPr dirty="0"/>
              <a:t> </a:t>
            </a:r>
            <a:r>
              <a:rPr dirty="0" err="1"/>
              <a:t>gjennom</a:t>
            </a:r>
            <a:r>
              <a:rPr dirty="0"/>
              <a:t> </a:t>
            </a:r>
            <a:r>
              <a:rPr dirty="0" err="1"/>
              <a:t>gode</a:t>
            </a:r>
            <a:r>
              <a:rPr dirty="0"/>
              <a:t> </a:t>
            </a:r>
            <a:r>
              <a:rPr b="1" dirty="0" err="1"/>
              <a:t>spørsmål</a:t>
            </a:r>
            <a:r>
              <a:rPr b="1" dirty="0"/>
              <a:t> </a:t>
            </a:r>
            <a:r>
              <a:rPr b="1" dirty="0" err="1"/>
              <a:t>og</a:t>
            </a:r>
            <a:r>
              <a:rPr b="1" dirty="0"/>
              <a:t> </a:t>
            </a:r>
            <a:r>
              <a:rPr b="1" dirty="0" err="1"/>
              <a:t>refleksjon</a:t>
            </a:r>
            <a:endParaRPr b="1" dirty="0"/>
          </a:p>
          <a:p>
            <a:pPr marL="1271269" lvl="2" indent="-413384" defTabSz="543305">
              <a:spcBef>
                <a:spcPts val="3900"/>
              </a:spcBef>
              <a:defRPr sz="2976"/>
            </a:pPr>
            <a:r>
              <a:rPr dirty="0" err="1"/>
              <a:t>Gode</a:t>
            </a:r>
            <a:r>
              <a:rPr dirty="0"/>
              <a:t> </a:t>
            </a:r>
            <a:r>
              <a:rPr dirty="0" err="1"/>
              <a:t>spørsmål</a:t>
            </a:r>
            <a:r>
              <a:rPr dirty="0"/>
              <a:t> er </a:t>
            </a:r>
            <a:r>
              <a:rPr dirty="0" err="1"/>
              <a:t>bedre</a:t>
            </a:r>
            <a:r>
              <a:rPr dirty="0"/>
              <a:t> </a:t>
            </a:r>
            <a:r>
              <a:rPr dirty="0" err="1"/>
              <a:t>enn</a:t>
            </a:r>
            <a:r>
              <a:rPr dirty="0"/>
              <a:t> </a:t>
            </a:r>
            <a:r>
              <a:rPr dirty="0" err="1"/>
              <a:t>svar</a:t>
            </a:r>
            <a:endParaRPr dirty="0"/>
          </a:p>
          <a:p>
            <a:pPr marL="0" indent="0" defTabSz="543305">
              <a:spcBef>
                <a:spcPts val="3900"/>
              </a:spcBef>
              <a:buNone/>
              <a:defRPr sz="2976"/>
            </a:pPr>
            <a:r>
              <a:rPr lang="nb-NO" dirty="0"/>
              <a:t>	</a:t>
            </a:r>
            <a:r>
              <a:rPr dirty="0" err="1"/>
              <a:t>Klargjøre</a:t>
            </a:r>
            <a:r>
              <a:rPr dirty="0"/>
              <a:t> </a:t>
            </a:r>
            <a:r>
              <a:rPr dirty="0" err="1"/>
              <a:t>mål</a:t>
            </a:r>
            <a:r>
              <a:rPr dirty="0"/>
              <a:t> - </a:t>
            </a:r>
            <a:r>
              <a:rPr dirty="0" err="1"/>
              <a:t>Endre</a:t>
            </a:r>
            <a:r>
              <a:rPr dirty="0"/>
              <a:t> </a:t>
            </a:r>
            <a:r>
              <a:rPr dirty="0" err="1"/>
              <a:t>vaner</a:t>
            </a:r>
            <a:r>
              <a:rPr dirty="0"/>
              <a:t> - </a:t>
            </a:r>
            <a:r>
              <a:rPr dirty="0" err="1"/>
              <a:t>Hjemmelekser</a:t>
            </a:r>
            <a:r>
              <a:rPr dirty="0"/>
              <a:t> - </a:t>
            </a:r>
            <a:r>
              <a:rPr b="1" dirty="0" err="1"/>
              <a:t>Oppfølging</a:t>
            </a:r>
            <a:endParaRPr b="1" dirty="0"/>
          </a:p>
          <a:p>
            <a:pPr marL="1271269" lvl="2" indent="-413384" defTabSz="543305">
              <a:spcBef>
                <a:spcPts val="3900"/>
              </a:spcBef>
              <a:defRPr sz="2976"/>
            </a:pPr>
            <a:r>
              <a:rPr lang="nb-NO" b="1" dirty="0"/>
              <a:t>Forventninger</a:t>
            </a:r>
            <a:r>
              <a:rPr lang="nb-NO" dirty="0"/>
              <a:t> </a:t>
            </a:r>
            <a:r>
              <a:rPr lang="nb-NO" dirty="0" err="1"/>
              <a:t>dolumenteres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avtale</a:t>
            </a:r>
            <a:r>
              <a:rPr dirty="0"/>
              <a:t> </a:t>
            </a:r>
            <a:endParaRPr lang="nb-NO" dirty="0"/>
          </a:p>
          <a:p>
            <a:pPr marL="413385" lvl="1" indent="0" defTabSz="543305">
              <a:spcBef>
                <a:spcPts val="3900"/>
              </a:spcBef>
              <a:buNone/>
              <a:defRPr sz="2976"/>
            </a:pPr>
            <a:r>
              <a:rPr lang="nb-NO" dirty="0"/>
              <a:t> </a:t>
            </a:r>
            <a:r>
              <a:rPr b="1" dirty="0" err="1"/>
              <a:t>Adepten</a:t>
            </a:r>
            <a:r>
              <a:rPr b="1" dirty="0"/>
              <a:t> (Mentee) </a:t>
            </a:r>
            <a:r>
              <a:rPr b="1" dirty="0" err="1"/>
              <a:t>må</a:t>
            </a:r>
            <a:r>
              <a:rPr b="1" dirty="0"/>
              <a:t> </a:t>
            </a:r>
            <a:r>
              <a:rPr b="1" dirty="0" err="1"/>
              <a:t>være</a:t>
            </a:r>
            <a:r>
              <a:rPr b="1" dirty="0"/>
              <a:t> </a:t>
            </a:r>
            <a:r>
              <a:rPr b="1" dirty="0" err="1"/>
              <a:t>motoren</a:t>
            </a:r>
            <a:endParaRPr b="1" dirty="0"/>
          </a:p>
        </p:txBody>
      </p:sp>
      <p:pic>
        <p:nvPicPr>
          <p:cNvPr id="134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" y="101600"/>
            <a:ext cx="1014239" cy="10142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oll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Roller</a:t>
            </a:r>
          </a:p>
        </p:txBody>
      </p:sp>
      <p:sp>
        <p:nvSpPr>
          <p:cNvPr id="141" name="Brødtekst"/>
          <p:cNvSpPr txBox="1">
            <a:spLocks noGrp="1"/>
          </p:cNvSpPr>
          <p:nvPr>
            <p:ph type="body" idx="1"/>
          </p:nvPr>
        </p:nvSpPr>
        <p:spPr>
          <a:xfrm>
            <a:off x="952500" y="1987258"/>
            <a:ext cx="11099800" cy="6890042"/>
          </a:xfrm>
          <a:prstGeom prst="rect">
            <a:avLst/>
          </a:prstGeom>
        </p:spPr>
        <p:txBody>
          <a:bodyPr/>
          <a:lstStyle/>
          <a:p>
            <a:pPr marL="0" indent="0" defTabSz="457200">
              <a:lnSpc>
                <a:spcPts val="4400"/>
              </a:lnSpc>
              <a:spcBef>
                <a:spcPts val="0"/>
              </a:spcBef>
              <a:buSzTx/>
              <a:buNone/>
              <a:defRPr sz="1866">
                <a:latin typeface="Arial"/>
                <a:ea typeface="Arial"/>
                <a:cs typeface="Arial"/>
                <a:sym typeface="Arial"/>
              </a:defRPr>
            </a:pPr>
            <a:endParaRPr lang="nb-NO" dirty="0"/>
          </a:p>
          <a:p>
            <a:pPr marL="0" indent="0" defTabSz="457200">
              <a:lnSpc>
                <a:spcPts val="4400"/>
              </a:lnSpc>
              <a:spcBef>
                <a:spcPts val="0"/>
              </a:spcBef>
              <a:buSzTx/>
              <a:buNone/>
              <a:defRPr sz="1866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142" name="Sirkel"/>
          <p:cNvSpPr/>
          <p:nvPr/>
        </p:nvSpPr>
        <p:spPr>
          <a:xfrm>
            <a:off x="5735852" y="2762266"/>
            <a:ext cx="1270001" cy="1270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3" name="Sirkel"/>
          <p:cNvSpPr/>
          <p:nvPr/>
        </p:nvSpPr>
        <p:spPr>
          <a:xfrm>
            <a:off x="5753100" y="4838700"/>
            <a:ext cx="1270000" cy="1270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4" name="Oval"/>
          <p:cNvSpPr/>
          <p:nvPr/>
        </p:nvSpPr>
        <p:spPr>
          <a:xfrm>
            <a:off x="4279900" y="6718300"/>
            <a:ext cx="699542" cy="760363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5" name="Oval"/>
          <p:cNvSpPr/>
          <p:nvPr/>
        </p:nvSpPr>
        <p:spPr>
          <a:xfrm>
            <a:off x="5321300" y="6718300"/>
            <a:ext cx="699542" cy="760363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6" name="Oval"/>
          <p:cNvSpPr/>
          <p:nvPr/>
        </p:nvSpPr>
        <p:spPr>
          <a:xfrm>
            <a:off x="6546850" y="6718300"/>
            <a:ext cx="699542" cy="760363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7" name="Oval"/>
          <p:cNvSpPr/>
          <p:nvPr/>
        </p:nvSpPr>
        <p:spPr>
          <a:xfrm>
            <a:off x="7594600" y="6718300"/>
            <a:ext cx="699542" cy="760363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8" name="Adept"/>
          <p:cNvSpPr txBox="1"/>
          <p:nvPr/>
        </p:nvSpPr>
        <p:spPr>
          <a:xfrm>
            <a:off x="5899200" y="5243170"/>
            <a:ext cx="97780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Adept</a:t>
            </a:r>
          </a:p>
        </p:txBody>
      </p:sp>
      <p:sp>
        <p:nvSpPr>
          <p:cNvPr id="149" name="Sjef"/>
          <p:cNvSpPr txBox="1"/>
          <p:nvPr/>
        </p:nvSpPr>
        <p:spPr>
          <a:xfrm>
            <a:off x="6051448" y="3261970"/>
            <a:ext cx="67330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Sjef</a:t>
            </a:r>
          </a:p>
        </p:txBody>
      </p:sp>
      <p:sp>
        <p:nvSpPr>
          <p:cNvPr id="150" name="Rektangel"/>
          <p:cNvSpPr/>
          <p:nvPr/>
        </p:nvSpPr>
        <p:spPr>
          <a:xfrm>
            <a:off x="3142406" y="7925643"/>
            <a:ext cx="6081267" cy="980133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1" name="Ansatte"/>
          <p:cNvSpPr txBox="1"/>
          <p:nvPr/>
        </p:nvSpPr>
        <p:spPr>
          <a:xfrm>
            <a:off x="5671020" y="6431731"/>
            <a:ext cx="12320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Ansatte</a:t>
            </a:r>
          </a:p>
        </p:txBody>
      </p:sp>
      <p:sp>
        <p:nvSpPr>
          <p:cNvPr id="152" name="Produkter/Tjenester"/>
          <p:cNvSpPr txBox="1"/>
          <p:nvPr/>
        </p:nvSpPr>
        <p:spPr>
          <a:xfrm>
            <a:off x="4868671" y="8185180"/>
            <a:ext cx="303885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Produkter/Tjenester</a:t>
            </a:r>
          </a:p>
        </p:txBody>
      </p:sp>
      <p:sp>
        <p:nvSpPr>
          <p:cNvPr id="153" name="Rektangel"/>
          <p:cNvSpPr/>
          <p:nvPr/>
        </p:nvSpPr>
        <p:spPr>
          <a:xfrm>
            <a:off x="4159026" y="6463481"/>
            <a:ext cx="4458148" cy="1270001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60" name="Trekant"/>
          <p:cNvSpPr/>
          <p:nvPr/>
        </p:nvSpPr>
        <p:spPr>
          <a:xfrm>
            <a:off x="2642865" y="2755869"/>
            <a:ext cx="7534474" cy="50104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7620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63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40" y="378445"/>
            <a:ext cx="995710" cy="99571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tKPq6f6ljSB74vUFDK1fCI81Nxvwc_bn3XhhJaxzyu3db_UHFt0h6uXRiwaMpcQzO32539oFcO61nn7mdYxkSZQmBFclV83_y4l8GPizDWKYjz8E4GUiOYBcW2L4q-MKx7CY2CbAHmc.png" descr="tKPq6f6ljSB74vUFDK1fCI81Nxvwc_bn3XhhJaxzyu3db_UHFt0h6uXRiwaMpcQzO32539oFcO61nn7mdYxkSZQmBFclV83_y4l8GPizDWKYjz8E4GUiOYBcW2L4q-MKx7CY2CbAHmc.png">
            <a:extLst>
              <a:ext uri="{FF2B5EF4-FFF2-40B4-BE49-F238E27FC236}">
                <a16:creationId xmlns:a16="http://schemas.microsoft.com/office/drawing/2014/main" id="{B2C99F3D-CBEE-394B-B0C2-29A4C328C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650" y="4625565"/>
            <a:ext cx="1362768" cy="1892301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Mentor">
            <a:extLst>
              <a:ext uri="{FF2B5EF4-FFF2-40B4-BE49-F238E27FC236}">
                <a16:creationId xmlns:a16="http://schemas.microsoft.com/office/drawing/2014/main" id="{0E431F24-4330-5A4C-BF5E-8D51FB15510C}"/>
              </a:ext>
            </a:extLst>
          </p:cNvPr>
          <p:cNvSpPr txBox="1"/>
          <p:nvPr/>
        </p:nvSpPr>
        <p:spPr>
          <a:xfrm>
            <a:off x="1274927" y="4011270"/>
            <a:ext cx="115854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dirty="0"/>
              <a:t>Mentor</a:t>
            </a:r>
          </a:p>
        </p:txBody>
      </p:sp>
      <p:sp>
        <p:nvSpPr>
          <p:cNvPr id="31" name="Linje">
            <a:extLst>
              <a:ext uri="{FF2B5EF4-FFF2-40B4-BE49-F238E27FC236}">
                <a16:creationId xmlns:a16="http://schemas.microsoft.com/office/drawing/2014/main" id="{5929A89D-D1F4-8940-91BA-569ACCABCF5A}"/>
              </a:ext>
            </a:extLst>
          </p:cNvPr>
          <p:cNvSpPr/>
          <p:nvPr/>
        </p:nvSpPr>
        <p:spPr>
          <a:xfrm>
            <a:off x="2642111" y="5473700"/>
            <a:ext cx="3095295" cy="0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B9C70350-86EB-F545-835F-D9EA08B2054D}"/>
              </a:ext>
            </a:extLst>
          </p:cNvPr>
          <p:cNvSpPr txBox="1"/>
          <p:nvPr/>
        </p:nvSpPr>
        <p:spPr>
          <a:xfrm>
            <a:off x="9367019" y="4937264"/>
            <a:ext cx="2500685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Drive - Forbedre</a:t>
            </a:r>
          </a:p>
        </p:txBody>
      </p:sp>
    </p:spTree>
    <p:extLst>
      <p:ext uri="{BB962C8B-B14F-4D97-AF65-F5344CB8AC3E}">
        <p14:creationId xmlns:p14="http://schemas.microsoft.com/office/powerpoint/2010/main" val="290301946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E4332E-732D-3F4E-9D18-F9E5BFD23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Levere Kvalitet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1BC681F-05BC-0345-996B-3C379A3E0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5850" y="3059331"/>
            <a:ext cx="11099800" cy="6286500"/>
          </a:xfrm>
        </p:spPr>
        <p:txBody>
          <a:bodyPr>
            <a:normAutofit/>
          </a:bodyPr>
          <a:lstStyle/>
          <a:p>
            <a:endParaRPr lang="nb-NO" dirty="0"/>
          </a:p>
          <a:p>
            <a:r>
              <a:rPr lang="nb-NO" dirty="0"/>
              <a:t>Etablere tillit. Gi av dere selv.</a:t>
            </a:r>
          </a:p>
          <a:p>
            <a:r>
              <a:rPr lang="nb-NO" dirty="0"/>
              <a:t>Bli enige om oppgaver og mål. (Hvordan ser suksess ut?)</a:t>
            </a:r>
          </a:p>
          <a:p>
            <a:r>
              <a:rPr lang="nb-NO" dirty="0"/>
              <a:t>Diskuter regler for relasjonen og </a:t>
            </a:r>
            <a:r>
              <a:rPr lang="nb-NO" dirty="0" err="1"/>
              <a:t>dokumentér</a:t>
            </a:r>
            <a:r>
              <a:rPr lang="nb-NO" dirty="0"/>
              <a:t> i en avtale</a:t>
            </a:r>
          </a:p>
          <a:p>
            <a:r>
              <a:rPr lang="nb-NO" dirty="0"/>
              <a:t>Følg opp underveis, endre hvis nødvendig</a:t>
            </a:r>
          </a:p>
          <a:p>
            <a:r>
              <a:rPr lang="nb-NO" dirty="0"/>
              <a:t>Ha det moro!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32158D6-DC54-F848-9ED6-CE0C9ECF81B8}"/>
              </a:ext>
            </a:extLst>
          </p:cNvPr>
          <p:cNvSpPr/>
          <p:nvPr/>
        </p:nvSpPr>
        <p:spPr>
          <a:xfrm>
            <a:off x="819150" y="2413000"/>
            <a:ext cx="10782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3600" dirty="0"/>
              <a:t>Kvalitet: Når adepten får det hun/han forventer! </a:t>
            </a:r>
          </a:p>
        </p:txBody>
      </p:sp>
      <p:pic>
        <p:nvPicPr>
          <p:cNvPr id="5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>
            <a:extLst>
              <a:ext uri="{FF2B5EF4-FFF2-40B4-BE49-F238E27FC236}">
                <a16:creationId xmlns:a16="http://schemas.microsoft.com/office/drawing/2014/main" id="{5DBEEF74-F772-ED44-9DB4-958788B20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40" y="378445"/>
            <a:ext cx="995710" cy="99571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5865621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607FF7-1BC9-A74A-B8BB-2EDCD3525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Vanlige tema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6C07C2F9-F4FB-CE43-9280-CEEABCC2C4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394756"/>
              </p:ext>
            </p:extLst>
          </p:nvPr>
        </p:nvGraphicFramePr>
        <p:xfrm>
          <a:off x="1481666" y="2413000"/>
          <a:ext cx="10272184" cy="557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36092">
                  <a:extLst>
                    <a:ext uri="{9D8B030D-6E8A-4147-A177-3AD203B41FA5}">
                      <a16:colId xmlns:a16="http://schemas.microsoft.com/office/drawing/2014/main" val="3701920591"/>
                    </a:ext>
                  </a:extLst>
                </a:gridCol>
                <a:gridCol w="5136092">
                  <a:extLst>
                    <a:ext uri="{9D8B030D-6E8A-4147-A177-3AD203B41FA5}">
                      <a16:colId xmlns:a16="http://schemas.microsoft.com/office/drawing/2014/main" val="3901760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nb-NO" sz="3600" dirty="0"/>
                        <a:t>Personalkonflikter</a:t>
                      </a:r>
                    </a:p>
                    <a:p>
                      <a:pPr marL="0" indent="0">
                        <a:buNone/>
                      </a:pPr>
                      <a:r>
                        <a:rPr lang="nb-NO" sz="3600" dirty="0"/>
                        <a:t>Prioritering</a:t>
                      </a:r>
                    </a:p>
                    <a:p>
                      <a:pPr marL="0" indent="0">
                        <a:buNone/>
                      </a:pPr>
                      <a:r>
                        <a:rPr lang="nb-NO" sz="3600" dirty="0"/>
                        <a:t>Møtekultur</a:t>
                      </a:r>
                    </a:p>
                    <a:p>
                      <a:pPr marL="0" indent="0">
                        <a:buNone/>
                      </a:pPr>
                      <a:r>
                        <a:rPr lang="nb-NO" sz="3600" dirty="0"/>
                        <a:t>Urimelige sjefer</a:t>
                      </a:r>
                    </a:p>
                    <a:p>
                      <a:pPr marL="0" indent="0">
                        <a:buNone/>
                      </a:pPr>
                      <a:r>
                        <a:rPr lang="nb-NO" sz="3600" dirty="0"/>
                        <a:t>Kontinuerlig forbedring</a:t>
                      </a:r>
                    </a:p>
                    <a:p>
                      <a:pPr marL="0" indent="0">
                        <a:buNone/>
                      </a:pPr>
                      <a:r>
                        <a:rPr lang="nb-NO" sz="3600" dirty="0"/>
                        <a:t>Karriereutvikling</a:t>
                      </a:r>
                    </a:p>
                    <a:p>
                      <a:pPr marL="0" indent="0">
                        <a:buNone/>
                      </a:pPr>
                      <a:r>
                        <a:rPr lang="nb-NO" sz="3600" dirty="0"/>
                        <a:t>Budsjett</a:t>
                      </a:r>
                    </a:p>
                    <a:p>
                      <a:pPr marL="0" indent="0">
                        <a:buNone/>
                      </a:pPr>
                      <a:r>
                        <a:rPr lang="nb-NO" sz="3600" dirty="0"/>
                        <a:t>Manglende ressurser</a:t>
                      </a:r>
                    </a:p>
                    <a:p>
                      <a:pPr marL="0" marR="0" lvl="0" indent="0" algn="ctr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3600" dirty="0"/>
                        <a:t>Sliten</a:t>
                      </a:r>
                    </a:p>
                    <a:p>
                      <a:pPr marL="0" marR="0" lvl="0" indent="0" algn="ctr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3600" dirty="0"/>
                        <a:t>Digitalisering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3600" dirty="0"/>
                        <a:t>Tidsklemme</a:t>
                      </a:r>
                    </a:p>
                    <a:p>
                      <a:r>
                        <a:rPr lang="nb-NO" sz="3600" dirty="0"/>
                        <a:t>Selvtillit</a:t>
                      </a:r>
                    </a:p>
                    <a:p>
                      <a:r>
                        <a:rPr lang="nb-NO" sz="3600" dirty="0"/>
                        <a:t>Karriereutvikling</a:t>
                      </a:r>
                    </a:p>
                    <a:p>
                      <a:r>
                        <a:rPr lang="nb-NO" sz="3600" dirty="0"/>
                        <a:t>Lojalitet</a:t>
                      </a:r>
                    </a:p>
                    <a:p>
                      <a:r>
                        <a:rPr lang="nb-NO" sz="3600" dirty="0"/>
                        <a:t>Omprioriteringer</a:t>
                      </a:r>
                    </a:p>
                    <a:p>
                      <a:r>
                        <a:rPr lang="nb-NO" sz="3600" dirty="0"/>
                        <a:t>Teknologi</a:t>
                      </a:r>
                    </a:p>
                    <a:p>
                      <a:r>
                        <a:rPr lang="nb-NO" sz="3600" dirty="0"/>
                        <a:t>Søke ny jobb</a:t>
                      </a:r>
                    </a:p>
                    <a:p>
                      <a:r>
                        <a:rPr lang="nb-NO" sz="3600" dirty="0"/>
                        <a:t>Krisehåndtering</a:t>
                      </a:r>
                    </a:p>
                    <a:p>
                      <a:r>
                        <a:rPr lang="nb-NO" sz="3600" dirty="0">
                          <a:solidFill>
                            <a:srgbClr val="FF0000"/>
                          </a:solidFill>
                        </a:rPr>
                        <a:t>Depresjon</a:t>
                      </a:r>
                    </a:p>
                    <a:p>
                      <a:r>
                        <a:rPr lang="nb-NO" sz="3600" dirty="0"/>
                        <a:t>Bioteknologi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267106"/>
                  </a:ext>
                </a:extLst>
              </a:tr>
            </a:tbl>
          </a:graphicData>
        </a:graphic>
      </p:graphicFrame>
      <p:pic>
        <p:nvPicPr>
          <p:cNvPr id="5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>
            <a:extLst>
              <a:ext uri="{FF2B5EF4-FFF2-40B4-BE49-F238E27FC236}">
                <a16:creationId xmlns:a16="http://schemas.microsoft.com/office/drawing/2014/main" id="{67468CF1-5C1B-7F45-A13B-62F852FEF4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" y="196850"/>
            <a:ext cx="995710" cy="99571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2280278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2F5ADD-8E54-A849-9E55-E0A56F02E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0"/>
            <a:ext cx="11099800" cy="2159000"/>
          </a:xfrm>
        </p:spPr>
        <p:txBody>
          <a:bodyPr/>
          <a:lstStyle/>
          <a:p>
            <a:r>
              <a:rPr lang="nb-NO" dirty="0"/>
              <a:t>Kompetanse?</a:t>
            </a:r>
          </a:p>
        </p:txBody>
      </p:sp>
      <p:sp>
        <p:nvSpPr>
          <p:cNvPr id="9" name="Plassholder for tekst 2">
            <a:extLst>
              <a:ext uri="{FF2B5EF4-FFF2-40B4-BE49-F238E27FC236}">
                <a16:creationId xmlns:a16="http://schemas.microsoft.com/office/drawing/2014/main" id="{D2288E0A-3337-254C-8C82-AFF82843C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6250" y="2537445"/>
            <a:ext cx="12052300" cy="6286500"/>
          </a:xfrm>
        </p:spPr>
        <p:txBody>
          <a:bodyPr/>
          <a:lstStyle/>
          <a:p>
            <a:pPr marL="0" indent="0">
              <a:buNone/>
            </a:pPr>
            <a:r>
              <a:rPr lang="nb-NO" b="1" dirty="0"/>
              <a:t>Evnen til å utføre et arbeid med godt resultat</a:t>
            </a:r>
          </a:p>
          <a:p>
            <a:pPr marL="0" indent="0">
              <a:buNone/>
            </a:pPr>
            <a:r>
              <a:rPr lang="nb-NO" sz="3600" b="1" dirty="0"/>
              <a:t>Kompetanse = (Kunnskap + Ferdigheter) * Holdninger</a:t>
            </a:r>
          </a:p>
        </p:txBody>
      </p:sp>
      <p:pic>
        <p:nvPicPr>
          <p:cNvPr id="14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>
            <a:extLst>
              <a:ext uri="{FF2B5EF4-FFF2-40B4-BE49-F238E27FC236}">
                <a16:creationId xmlns:a16="http://schemas.microsoft.com/office/drawing/2014/main" id="{E18E389C-F564-4841-A21B-185714F53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40" y="378445"/>
            <a:ext cx="995710" cy="99571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2079378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2F5ADD-8E54-A849-9E55-E0A56F02E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0"/>
            <a:ext cx="11099800" cy="2159000"/>
          </a:xfrm>
        </p:spPr>
        <p:txBody>
          <a:bodyPr/>
          <a:lstStyle/>
          <a:p>
            <a:r>
              <a:rPr lang="nb-NO" dirty="0"/>
              <a:t>Adept - Mentor</a:t>
            </a:r>
          </a:p>
        </p:txBody>
      </p:sp>
      <p:sp>
        <p:nvSpPr>
          <p:cNvPr id="9" name="Plassholder for tekst 2">
            <a:extLst>
              <a:ext uri="{FF2B5EF4-FFF2-40B4-BE49-F238E27FC236}">
                <a16:creationId xmlns:a16="http://schemas.microsoft.com/office/drawing/2014/main" id="{D2288E0A-3337-254C-8C82-AFF82843C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2300" y="3489945"/>
            <a:ext cx="11893550" cy="62636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sz="3600" b="1" dirty="0"/>
              <a:t>Adept: Øke sin kompetanse. Bli enda bedre!</a:t>
            </a:r>
          </a:p>
          <a:p>
            <a:r>
              <a:rPr lang="nb-NO" sz="2800" dirty="0"/>
              <a:t>Kompetanse = (Kunnskap + Ferdigheter) * Holdninger</a:t>
            </a:r>
          </a:p>
          <a:p>
            <a:r>
              <a:rPr lang="nb-NO" sz="2800" dirty="0"/>
              <a:t>(Alt du kan har du lært deg selv!) </a:t>
            </a:r>
          </a:p>
          <a:p>
            <a:pPr marL="0" indent="0">
              <a:buNone/>
            </a:pPr>
            <a:endParaRPr lang="nb-NO" sz="3600" b="1" dirty="0"/>
          </a:p>
          <a:p>
            <a:pPr marL="0" indent="0">
              <a:buNone/>
            </a:pPr>
            <a:r>
              <a:rPr lang="nb-NO" sz="3600" b="1" dirty="0"/>
              <a:t>Mentor: Støtte og utfordre</a:t>
            </a:r>
          </a:p>
          <a:p>
            <a:r>
              <a:rPr lang="nb-NO" sz="2800" dirty="0"/>
              <a:t>Følge på veien: </a:t>
            </a:r>
          </a:p>
          <a:p>
            <a:r>
              <a:rPr lang="nb-NO" sz="2800" dirty="0"/>
              <a:t>Spørre, utfordre, egen erfaring, metoder, følge opp, oppmuntre. </a:t>
            </a:r>
          </a:p>
          <a:p>
            <a:pPr marL="0" indent="0">
              <a:buNone/>
            </a:pPr>
            <a:endParaRPr lang="nb-NO" sz="3600" b="1" dirty="0"/>
          </a:p>
          <a:p>
            <a:pPr marL="0" indent="0">
              <a:buNone/>
            </a:pPr>
            <a:endParaRPr lang="nb-NO" sz="3600" b="1" dirty="0"/>
          </a:p>
        </p:txBody>
      </p:sp>
      <p:pic>
        <p:nvPicPr>
          <p:cNvPr id="17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>
            <a:extLst>
              <a:ext uri="{FF2B5EF4-FFF2-40B4-BE49-F238E27FC236}">
                <a16:creationId xmlns:a16="http://schemas.microsoft.com/office/drawing/2014/main" id="{5F003409-7E54-7F40-97D4-5C937CE8E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40" y="378445"/>
            <a:ext cx="995710" cy="99571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4707673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rosesse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Prosessen</a:t>
            </a:r>
          </a:p>
        </p:txBody>
      </p:sp>
      <p:sp>
        <p:nvSpPr>
          <p:cNvPr id="170" name="Minimum 10 møter/1 time i løpet av et år. (Blir gjerne lenger!)…"/>
          <p:cNvSpPr txBox="1">
            <a:spLocks noGrp="1"/>
          </p:cNvSpPr>
          <p:nvPr>
            <p:ph type="body" idx="1"/>
          </p:nvPr>
        </p:nvSpPr>
        <p:spPr>
          <a:xfrm>
            <a:off x="685800" y="933450"/>
            <a:ext cx="11633200" cy="6286500"/>
          </a:xfrm>
          <a:prstGeom prst="rect">
            <a:avLst/>
          </a:prstGeom>
        </p:spPr>
        <p:txBody>
          <a:bodyPr/>
          <a:lstStyle/>
          <a:p>
            <a:r>
              <a:rPr dirty="0"/>
              <a:t>Minimum 10 </a:t>
            </a:r>
            <a:r>
              <a:rPr dirty="0" err="1"/>
              <a:t>møter</a:t>
            </a:r>
            <a:r>
              <a:rPr dirty="0"/>
              <a:t>/1 time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løpet</a:t>
            </a:r>
            <a:r>
              <a:rPr dirty="0"/>
              <a:t> av et </a:t>
            </a:r>
            <a:r>
              <a:rPr dirty="0" err="1"/>
              <a:t>år</a:t>
            </a:r>
            <a:r>
              <a:rPr dirty="0"/>
              <a:t>. (</a:t>
            </a:r>
            <a:r>
              <a:rPr dirty="0" err="1"/>
              <a:t>Blir</a:t>
            </a:r>
            <a:r>
              <a:rPr dirty="0"/>
              <a:t> </a:t>
            </a:r>
            <a:r>
              <a:rPr dirty="0" err="1"/>
              <a:t>gjerne</a:t>
            </a:r>
            <a:r>
              <a:rPr dirty="0"/>
              <a:t> </a:t>
            </a:r>
            <a:r>
              <a:rPr dirty="0" err="1"/>
              <a:t>lenger</a:t>
            </a:r>
            <a:r>
              <a:rPr dirty="0"/>
              <a:t>!)</a:t>
            </a:r>
            <a:endParaRPr lang="nb-NO" dirty="0"/>
          </a:p>
          <a:p>
            <a:r>
              <a:rPr lang="nb-NO" dirty="0"/>
              <a:t>Lekser mellom møtene</a:t>
            </a:r>
            <a:endParaRPr dirty="0"/>
          </a:p>
          <a:p>
            <a:r>
              <a:rPr dirty="0"/>
              <a:t>2-3 </a:t>
            </a:r>
            <a:r>
              <a:rPr dirty="0" err="1"/>
              <a:t>fellessamlinger</a:t>
            </a:r>
            <a:r>
              <a:rPr dirty="0"/>
              <a:t> med </a:t>
            </a:r>
            <a:r>
              <a:rPr dirty="0" err="1"/>
              <a:t>ledelse</a:t>
            </a:r>
            <a:r>
              <a:rPr dirty="0"/>
              <a:t>/</a:t>
            </a:r>
            <a:r>
              <a:rPr dirty="0" err="1"/>
              <a:t>adepter</a:t>
            </a:r>
            <a:r>
              <a:rPr dirty="0"/>
              <a:t>/</a:t>
            </a:r>
            <a:r>
              <a:rPr dirty="0" err="1"/>
              <a:t>mentorer</a:t>
            </a:r>
            <a:endParaRPr dirty="0"/>
          </a:p>
          <a:p>
            <a:r>
              <a:rPr dirty="0" err="1"/>
              <a:t>Adeptene</a:t>
            </a:r>
            <a:r>
              <a:rPr dirty="0"/>
              <a:t> </a:t>
            </a:r>
            <a:r>
              <a:rPr dirty="0" err="1"/>
              <a:t>inviteres</a:t>
            </a:r>
            <a:r>
              <a:rPr dirty="0"/>
              <a:t> </a:t>
            </a:r>
            <a:r>
              <a:rPr dirty="0" err="1"/>
              <a:t>til</a:t>
            </a:r>
            <a:r>
              <a:rPr dirty="0"/>
              <a:t> Rotary-</a:t>
            </a:r>
            <a:r>
              <a:rPr dirty="0" err="1"/>
              <a:t>møtene</a:t>
            </a:r>
            <a:endParaRPr dirty="0"/>
          </a:p>
          <a:p>
            <a:r>
              <a:rPr dirty="0" err="1"/>
              <a:t>Mentorene</a:t>
            </a:r>
            <a:r>
              <a:rPr dirty="0"/>
              <a:t> </a:t>
            </a:r>
            <a:r>
              <a:rPr dirty="0" err="1"/>
              <a:t>møtes</a:t>
            </a:r>
            <a:r>
              <a:rPr dirty="0"/>
              <a:t> </a:t>
            </a:r>
            <a:r>
              <a:rPr dirty="0" err="1"/>
              <a:t>og</a:t>
            </a:r>
            <a:r>
              <a:rPr dirty="0"/>
              <a:t> </a:t>
            </a:r>
            <a:r>
              <a:rPr dirty="0" err="1"/>
              <a:t>utveksler</a:t>
            </a:r>
            <a:r>
              <a:rPr dirty="0"/>
              <a:t> </a:t>
            </a:r>
            <a:r>
              <a:rPr dirty="0" err="1"/>
              <a:t>erfaringer</a:t>
            </a:r>
            <a:r>
              <a:rPr lang="nb-NO" dirty="0"/>
              <a:t> om metodikken</a:t>
            </a:r>
            <a:endParaRPr dirty="0"/>
          </a:p>
        </p:txBody>
      </p:sp>
      <p:sp>
        <p:nvSpPr>
          <p:cNvPr id="171" name="Tømme…"/>
          <p:cNvSpPr txBox="1"/>
          <p:nvPr/>
        </p:nvSpPr>
        <p:spPr>
          <a:xfrm>
            <a:off x="924509" y="6837020"/>
            <a:ext cx="1383488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Tømme </a:t>
            </a:r>
          </a:p>
          <a:p>
            <a:r>
              <a:t>hodet</a:t>
            </a:r>
          </a:p>
        </p:txBody>
      </p:sp>
      <p:sp>
        <p:nvSpPr>
          <p:cNvPr id="172" name="Hjemme-…"/>
          <p:cNvSpPr txBox="1"/>
          <p:nvPr/>
        </p:nvSpPr>
        <p:spPr>
          <a:xfrm>
            <a:off x="2411541" y="6831072"/>
            <a:ext cx="1450717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dirty="0" err="1"/>
              <a:t>Hjemme</a:t>
            </a:r>
            <a:r>
              <a:rPr dirty="0"/>
              <a:t>-</a:t>
            </a:r>
          </a:p>
          <a:p>
            <a:r>
              <a:rPr lang="nb-NO" dirty="0"/>
              <a:t>L</a:t>
            </a:r>
            <a:r>
              <a:rPr dirty="0" err="1"/>
              <a:t>ekse</a:t>
            </a:r>
            <a:r>
              <a:rPr lang="nb-NO" dirty="0"/>
              <a:t>?</a:t>
            </a:r>
            <a:endParaRPr dirty="0"/>
          </a:p>
        </p:txBody>
      </p:sp>
      <p:sp>
        <p:nvSpPr>
          <p:cNvPr id="173" name="Dagens…"/>
          <p:cNvSpPr txBox="1"/>
          <p:nvPr/>
        </p:nvSpPr>
        <p:spPr>
          <a:xfrm>
            <a:off x="3965803" y="6837020"/>
            <a:ext cx="1390194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Dagens </a:t>
            </a:r>
          </a:p>
          <a:p>
            <a:r>
              <a:t>tema</a:t>
            </a:r>
          </a:p>
        </p:txBody>
      </p:sp>
      <p:sp>
        <p:nvSpPr>
          <p:cNvPr id="174" name="Konkludere"/>
          <p:cNvSpPr txBox="1"/>
          <p:nvPr/>
        </p:nvSpPr>
        <p:spPr>
          <a:xfrm>
            <a:off x="5343245" y="7021170"/>
            <a:ext cx="178491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Konkludere</a:t>
            </a:r>
          </a:p>
        </p:txBody>
      </p:sp>
      <p:sp>
        <p:nvSpPr>
          <p:cNvPr id="175" name="Lekser til…"/>
          <p:cNvSpPr txBox="1"/>
          <p:nvPr/>
        </p:nvSpPr>
        <p:spPr>
          <a:xfrm>
            <a:off x="7225487" y="6837020"/>
            <a:ext cx="1728826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Lekser til </a:t>
            </a:r>
          </a:p>
          <a:p>
            <a:r>
              <a:t>neste gang</a:t>
            </a:r>
          </a:p>
        </p:txBody>
      </p:sp>
      <p:sp>
        <p:nvSpPr>
          <p:cNvPr id="176" name="Neste…"/>
          <p:cNvSpPr txBox="1"/>
          <p:nvPr/>
        </p:nvSpPr>
        <p:spPr>
          <a:xfrm>
            <a:off x="9051645" y="6837020"/>
            <a:ext cx="1130505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Neste </a:t>
            </a:r>
          </a:p>
          <a:p>
            <a:r>
              <a:t>møter</a:t>
            </a:r>
          </a:p>
        </p:txBody>
      </p:sp>
      <p:sp>
        <p:nvSpPr>
          <p:cNvPr id="177" name="Rektangel"/>
          <p:cNvSpPr/>
          <p:nvPr/>
        </p:nvSpPr>
        <p:spPr>
          <a:xfrm>
            <a:off x="787925" y="6629400"/>
            <a:ext cx="9794578" cy="1270000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78" name="* 10"/>
          <p:cNvSpPr txBox="1"/>
          <p:nvPr/>
        </p:nvSpPr>
        <p:spPr>
          <a:xfrm>
            <a:off x="10823803" y="6779230"/>
            <a:ext cx="1369505" cy="944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500"/>
            </a:lvl1pPr>
          </a:lstStyle>
          <a:p>
            <a:r>
              <a:t>* 10</a:t>
            </a:r>
          </a:p>
        </p:txBody>
      </p:sp>
      <p:pic>
        <p:nvPicPr>
          <p:cNvPr id="179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96850"/>
            <a:ext cx="995710" cy="9957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388</Words>
  <Application>Microsoft Macintosh PowerPoint</Application>
  <PresentationFormat>Egendefinert</PresentationFormat>
  <Paragraphs>92</Paragraphs>
  <Slides>11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9" baseType="lpstr">
      <vt:lpstr>Arial</vt:lpstr>
      <vt:lpstr>Calibri</vt:lpstr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Vestheim Mentorene</vt:lpstr>
      <vt:lpstr>Vestheim Mentorene</vt:lpstr>
      <vt:lpstr>Mentoring:  IKKE et kurs!</vt:lpstr>
      <vt:lpstr>Roller</vt:lpstr>
      <vt:lpstr>Levere Kvalitet</vt:lpstr>
      <vt:lpstr>Vanlige tema</vt:lpstr>
      <vt:lpstr>Kompetanse?</vt:lpstr>
      <vt:lpstr>Adept - Mentor</vt:lpstr>
      <vt:lpstr>Prosessen</vt:lpstr>
      <vt:lpstr>Verktøy</vt:lpstr>
      <vt:lpstr>Vestheim Mentorene i aksjon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Mentoring</dc:title>
  <dc:creator>Bjørgulf Haukelid</dc:creator>
  <cp:lastModifiedBy>Vestheim Rotaryklubb</cp:lastModifiedBy>
  <cp:revision>28</cp:revision>
  <dcterms:created xsi:type="dcterms:W3CDTF">2019-03-16T07:00:56Z</dcterms:created>
  <dcterms:modified xsi:type="dcterms:W3CDTF">2021-02-14T13:41:08Z</dcterms:modified>
</cp:coreProperties>
</file>