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334" r:id="rId2"/>
    <p:sldId id="335" r:id="rId3"/>
    <p:sldId id="331" r:id="rId4"/>
    <p:sldId id="333" r:id="rId5"/>
    <p:sldId id="327" r:id="rId6"/>
    <p:sldId id="277" r:id="rId7"/>
    <p:sldId id="323" r:id="rId8"/>
    <p:sldId id="281" r:id="rId9"/>
    <p:sldId id="287" r:id="rId10"/>
    <p:sldId id="279" r:id="rId11"/>
    <p:sldId id="276" r:id="rId12"/>
    <p:sldId id="273" r:id="rId13"/>
    <p:sldId id="263" r:id="rId14"/>
    <p:sldId id="266" r:id="rId15"/>
    <p:sldId id="301" r:id="rId16"/>
    <p:sldId id="268" r:id="rId17"/>
    <p:sldId id="325" r:id="rId18"/>
    <p:sldId id="321" r:id="rId19"/>
    <p:sldId id="316" r:id="rId20"/>
    <p:sldId id="298" r:id="rId21"/>
    <p:sldId id="304" r:id="rId22"/>
    <p:sldId id="329" r:id="rId23"/>
    <p:sldId id="309" r:id="rId24"/>
  </p:sldIdLst>
  <p:sldSz cx="12192000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0" autoAdjust="0"/>
    <p:restoredTop sz="94660"/>
  </p:normalViewPr>
  <p:slideViewPr>
    <p:cSldViewPr snapToGrid="0">
      <p:cViewPr varScale="1">
        <p:scale>
          <a:sx n="74" d="100"/>
          <a:sy n="74" d="100"/>
        </p:scale>
        <p:origin x="946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BA291-51EF-4051-94C6-DF348998C94D}" type="datetimeFigureOut">
              <a:rPr lang="is-IS" smtClean="0"/>
              <a:t>11.9.2025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8DB7A-14EA-4BF8-B8C2-B050AD51BFDA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36453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0D9A5-3495-0DCD-2E5D-4C4C75A6F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DAEF79-B352-202B-D85E-B14DDCBE7A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6FCF5-478F-B15F-309E-959CFCFEC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C5635-8828-4D9A-9448-54945D2CE65C}" type="datetime1">
              <a:rPr lang="is-IS" smtClean="0"/>
              <a:t>11.9.2025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234BD-5501-1C37-048B-7A70C2CB3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F1EE8-2593-3BCA-AF39-5FF036D9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85019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F3741-293C-DF22-3371-F3F524DF7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EEC46D-5151-494D-9458-B2DDAF3309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A883D-8F46-C461-A05F-132E3A951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F4E69-CD57-46D1-8631-37C41040E956}" type="datetime1">
              <a:rPr lang="is-IS" smtClean="0"/>
              <a:t>11.9.2025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B25D4-D58F-C8F8-A038-79C1EA435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33B3D-99F8-957D-AF0D-BF1333601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7893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A76571-4995-42F4-5104-4A3A259AC6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D07079-2192-CAFF-0C9C-E32B2FE9D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7D5EF-8882-B06F-25D8-67667E2C5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50B4C-6382-40FA-97F3-BC24E4CE254B}" type="datetime1">
              <a:rPr lang="is-IS" smtClean="0"/>
              <a:t>11.9.2025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FAFB7-81A9-1579-88E9-4A9D680E1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583E3-7904-9213-4E7A-769356C9B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73065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C3390-5BC1-6DC1-563A-D294E9107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ADC41-60EE-5F2F-2900-2FA0097CA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702D6-2627-FEA9-F952-BA00F8919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AF950-A6CC-4676-BDC7-C51426DE0B51}" type="datetime1">
              <a:rPr lang="is-IS" smtClean="0"/>
              <a:t>11.9.2025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8ABAA-F35A-28F7-724E-993DC1BDF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C9112-74F8-7B8E-1A39-6222B24D2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63108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A9676-53A4-319E-AF70-EFE410A4C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230CA5-48AF-240E-CA62-FB5458CD8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2C064-CCB4-58C2-E4ED-1F2606DC4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781C2-E57F-49B5-91A7-5E7598BF198E}" type="datetime1">
              <a:rPr lang="is-IS" smtClean="0"/>
              <a:t>11.9.2025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6ADB8-78ED-FB1F-2F0A-D33FD62C8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C88D1-844E-5D91-24C6-2B91EC428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86456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AFFB9-EC31-5D4D-93AF-6E0395CD7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4A58E-4D34-945E-82B1-CDC08FE80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EFE513-03CC-8706-09B4-3FFD8A5FF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84F184-0DDE-67D0-E838-B83F7D31E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B2D0A-E46D-4B3A-A061-751817F22B29}" type="datetime1">
              <a:rPr lang="is-IS" smtClean="0"/>
              <a:t>11.9.2025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97512E-562A-EC72-315C-E1968CD3C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21A3FD-D3C5-47A3-129E-C8FE78A2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2070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1E30C-9351-8937-ADC3-9B4B12946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ECD38-C172-4DAF-B00B-01E335949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4A9951-8C92-1EAB-9B04-6B621E054B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63F96F-4CF8-90B4-5304-D3C400BE7C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71D531-4F08-A847-F5E9-0A23F9C43C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E3DB2C-461F-1C57-1151-64A4C34A3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C6A90-3EE6-4351-8CAD-1A47B27FB84A}" type="datetime1">
              <a:rPr lang="is-IS" smtClean="0"/>
              <a:t>11.9.2025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9449A8-64DF-5F0D-5DDA-97542CC32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64D0F2-8E33-CBA9-B2C6-CF3C69006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51663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22A09-C8DC-6F05-13AB-6D8554CC1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6E8D24-13CD-8318-38B3-B99C7CBF0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863AE-2450-4171-9120-75440A26CBD8}" type="datetime1">
              <a:rPr lang="is-IS" smtClean="0"/>
              <a:t>11.9.2025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AB7D81-C39E-B79B-919F-0F8E3D4A8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DBBCD2-94D2-EB68-D6A5-2868E5684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21234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FF95AD-1A23-24AB-34FB-F7C33BB7A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025DB-AA93-4483-9D55-680D6DD8BC85}" type="datetime1">
              <a:rPr lang="is-IS" smtClean="0"/>
              <a:t>11.9.2025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02F76F-C0F6-8D62-432E-D953A3763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82654-B8BA-F94E-E359-20E433465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46374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A5284-CC51-F2E7-4BE0-D879A7B7B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44BD4-2F70-E10B-3A8A-1A1349A3D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A6995A-3AA7-0C03-147E-292F25366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3A619-410C-B803-3579-A5FA81A92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CB095-18C8-42F2-B005-001A9683FA8C}" type="datetime1">
              <a:rPr lang="is-IS" smtClean="0"/>
              <a:t>11.9.2025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57801-2562-51A9-B2BC-D7B7DEDEF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3FBDC2-BAA9-6A25-2580-0190A3EE8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06414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CD23E-EC11-781F-361D-A30D9D59E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EC440-90E2-9A41-A34A-34B5E8797C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4DD94B-1EC3-F36A-9CF0-24D4DFBBE6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18BD8F-987B-1C62-869D-71ADDE4F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DE283-87E8-4D30-82F0-D3937C4B75FB}" type="datetime1">
              <a:rPr lang="is-IS" smtClean="0"/>
              <a:t>11.9.2025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E81FE-3198-3EAC-03D3-B045BBDF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19D546-6975-7C49-4501-E5A52E391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43266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1E5704-4C84-91B6-9CFF-F2F407046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A826E-F373-4B7E-1888-C9AEBA836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CD925-9BB4-2BBF-B53D-9D2EE7BB0F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17224-0004-4D6F-9B16-5988E0246B60}" type="datetime1">
              <a:rPr lang="is-IS" smtClean="0"/>
              <a:t>11.9.2025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4E7D7-0F62-94F5-B36E-3235DDA6EC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Lidun Hareide End Polio Now Coordinator Rotary Zone 18</a:t>
            </a:r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5AA82-9E1A-36D5-0B32-0B9B6B83F3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F4D5C-883B-43ED-A69F-0383383383B7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0351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17A9BC-3D50-F65D-6734-4A13EDBFD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Lidun Hareide End Polio Now Coordinator Rotary Zone 18</a:t>
            </a:r>
            <a:endParaRPr lang="is-IS">
              <a:solidFill>
                <a:srgbClr val="FFFFFF"/>
              </a:solidFill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91ABEDE-6A70-9499-FC83-2C1427ADE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A2E5A1-FE21-968A-A971-21202665D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695"/>
            <a:ext cx="12192000" cy="678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55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1229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F95CC7F5-3F5F-8304-6F65-4622440361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7" r="1" b="2933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79269D-2AFA-AA69-0045-513867F50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81693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F242-ADDC-B0A9-D4C8-E9D5F547D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b="1" dirty="0" err="1">
                <a:solidFill>
                  <a:srgbClr val="C00000"/>
                </a:solidFill>
                <a:latin typeface="+mn-lt"/>
              </a:rPr>
              <a:t>Salk</a:t>
            </a:r>
            <a:r>
              <a:rPr lang="is-IS" b="1" dirty="0">
                <a:solidFill>
                  <a:srgbClr val="C00000"/>
                </a:solidFill>
                <a:latin typeface="+mn-lt"/>
              </a:rPr>
              <a:t> og </a:t>
            </a:r>
            <a:r>
              <a:rPr lang="is-IS" b="1" dirty="0" err="1">
                <a:solidFill>
                  <a:srgbClr val="C00000"/>
                </a:solidFill>
                <a:latin typeface="+mn-lt"/>
              </a:rPr>
              <a:t>Sabin</a:t>
            </a:r>
            <a:endParaRPr lang="is-I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AB286-9DDB-728C-448E-E7A127F3C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5733" y="1403012"/>
            <a:ext cx="5181600" cy="4351338"/>
          </a:xfrm>
        </p:spPr>
        <p:txBody>
          <a:bodyPr>
            <a:normAutofit/>
          </a:bodyPr>
          <a:lstStyle/>
          <a:p>
            <a:r>
              <a:rPr lang="is-IS" b="1" dirty="0" err="1">
                <a:solidFill>
                  <a:srgbClr val="C00000"/>
                </a:solidFill>
              </a:rPr>
              <a:t>Jonas</a:t>
            </a:r>
            <a:r>
              <a:rPr lang="is-IS" b="1" dirty="0">
                <a:solidFill>
                  <a:srgbClr val="C00000"/>
                </a:solidFill>
              </a:rPr>
              <a:t> </a:t>
            </a:r>
            <a:r>
              <a:rPr lang="is-IS" b="1" dirty="0" err="1">
                <a:solidFill>
                  <a:srgbClr val="C00000"/>
                </a:solidFill>
              </a:rPr>
              <a:t>Salk</a:t>
            </a:r>
            <a:r>
              <a:rPr lang="is-IS" b="1" dirty="0">
                <a:solidFill>
                  <a:srgbClr val="C00000"/>
                </a:solidFill>
              </a:rPr>
              <a:t> </a:t>
            </a:r>
            <a:r>
              <a:rPr lang="is-IS" dirty="0"/>
              <a:t>(1914-1995)</a:t>
            </a:r>
          </a:p>
          <a:p>
            <a:r>
              <a:rPr lang="is-IS" dirty="0"/>
              <a:t>Oppdaga „død“ poliovaksine i </a:t>
            </a:r>
            <a:r>
              <a:rPr lang="is-IS" dirty="0">
                <a:solidFill>
                  <a:srgbClr val="C00000"/>
                </a:solidFill>
              </a:rPr>
              <a:t>(IPV) </a:t>
            </a:r>
            <a:r>
              <a:rPr lang="is-IS" dirty="0"/>
              <a:t>i 1953</a:t>
            </a:r>
          </a:p>
          <a:p>
            <a:r>
              <a:rPr lang="is-IS" dirty="0"/>
              <a:t>99% beskyttande antistoff etter 3 doser</a:t>
            </a:r>
          </a:p>
          <a:p>
            <a:pPr marL="0" indent="0">
              <a:buNone/>
            </a:pPr>
            <a:endParaRPr lang="is-I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A683D-C096-C896-57DB-E33894647D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9615" y="670098"/>
            <a:ext cx="5181600" cy="4351338"/>
          </a:xfrm>
        </p:spPr>
        <p:txBody>
          <a:bodyPr>
            <a:normAutofit/>
          </a:bodyPr>
          <a:lstStyle/>
          <a:p>
            <a:r>
              <a:rPr lang="is-IS" sz="2400" b="1" dirty="0">
                <a:solidFill>
                  <a:srgbClr val="C00000"/>
                </a:solidFill>
              </a:rPr>
              <a:t>Albert </a:t>
            </a:r>
            <a:r>
              <a:rPr lang="is-IS" sz="2400" b="1" dirty="0" err="1">
                <a:solidFill>
                  <a:srgbClr val="C00000"/>
                </a:solidFill>
              </a:rPr>
              <a:t>Sabin</a:t>
            </a:r>
            <a:r>
              <a:rPr lang="is-IS" sz="2400" b="1" dirty="0">
                <a:solidFill>
                  <a:srgbClr val="C00000"/>
                </a:solidFill>
              </a:rPr>
              <a:t> </a:t>
            </a:r>
            <a:r>
              <a:rPr lang="is-IS" sz="2400" dirty="0"/>
              <a:t>(1906-1993)</a:t>
            </a:r>
          </a:p>
          <a:p>
            <a:r>
              <a:rPr lang="is-IS" sz="2400" dirty="0">
                <a:solidFill>
                  <a:srgbClr val="333333"/>
                </a:solidFill>
                <a:latin typeface="interfaceregular"/>
              </a:rPr>
              <a:t>Oppdaga „levande“ vaksine frå svekka virus  </a:t>
            </a:r>
            <a:r>
              <a:rPr lang="is-IS" sz="2400" dirty="0">
                <a:solidFill>
                  <a:srgbClr val="C00000"/>
                </a:solidFill>
                <a:latin typeface="interfaceregular"/>
              </a:rPr>
              <a:t>(OPV)</a:t>
            </a:r>
          </a:p>
          <a:p>
            <a:r>
              <a:rPr lang="is-IS" sz="2400" dirty="0"/>
              <a:t>Tjekkoslovakia utrydda polio på 1960 talet som første land (med OPV)</a:t>
            </a:r>
          </a:p>
          <a:p>
            <a:r>
              <a:rPr lang="nb-NO" sz="2400" dirty="0"/>
              <a:t>IPV gir beskyttelse til enkeltpersoner, men OPV stoppar infeksjon med resistens i tarmen, derfor </a:t>
            </a:r>
            <a:r>
              <a:rPr lang="nb-NO" sz="2400" b="1" dirty="0">
                <a:solidFill>
                  <a:srgbClr val="C00000"/>
                </a:solidFill>
              </a:rPr>
              <a:t>designa for utrydding av polio</a:t>
            </a:r>
            <a:endParaRPr lang="is-IS" sz="2400" b="1" dirty="0">
              <a:solidFill>
                <a:srgbClr val="C00000"/>
              </a:solidFill>
            </a:endParaRP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485044AE-F933-F7A2-D774-E477D4643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776" y="4378831"/>
            <a:ext cx="1740817" cy="235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CF30412F-4298-8A82-1E96-078ACCFDC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697" y="4407512"/>
            <a:ext cx="1616572" cy="23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33E9F4-FDDA-D863-DBEC-9A3AE230DB5F}"/>
              </a:ext>
            </a:extLst>
          </p:cNvPr>
          <p:cNvSpPr txBox="1"/>
          <p:nvPr/>
        </p:nvSpPr>
        <p:spPr>
          <a:xfrm>
            <a:off x="3336533" y="4407513"/>
            <a:ext cx="29146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dirty="0"/>
              <a:t>Begge fekk Laskerprisen men ingen fekk Nobelprisen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909BD9-BBD5-B276-38FB-B2C4714E2854}"/>
              </a:ext>
            </a:extLst>
          </p:cNvPr>
          <p:cNvSpPr/>
          <p:nvPr/>
        </p:nvSpPr>
        <p:spPr>
          <a:xfrm>
            <a:off x="3256714" y="4355597"/>
            <a:ext cx="2544358" cy="16734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C0C722F-9455-8991-2A69-8F71E2B17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8B5B8B-F69D-6D02-B5F2-05A5EA355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1838" y="6111061"/>
            <a:ext cx="2398706" cy="74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4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3FCB7797-C4BC-98AE-79A5-64436C0BD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067" y="750959"/>
            <a:ext cx="4318000" cy="557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Jonas Salk on the Mar. 29, 1954, cover of TIME (TIME)">
            <a:extLst>
              <a:ext uri="{FF2B5EF4-FFF2-40B4-BE49-F238E27FC236}">
                <a16:creationId xmlns:a16="http://schemas.microsoft.com/office/drawing/2014/main" id="{0D9EB07E-FA67-5142-007B-7367CD7D7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59" y="184565"/>
            <a:ext cx="4925138" cy="648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80A0FC-4CD3-C5C1-7194-C1CDCB6F5502}"/>
              </a:ext>
            </a:extLst>
          </p:cNvPr>
          <p:cNvSpPr txBox="1"/>
          <p:nvPr/>
        </p:nvSpPr>
        <p:spPr>
          <a:xfrm flipH="1">
            <a:off x="-2095247" y="2832100"/>
            <a:ext cx="3136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/>
              <a:t>29. Mars 1954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60332E-A97A-6B7E-0DE5-ECFBA04F8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897" y="6325105"/>
            <a:ext cx="1615580" cy="49991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2F7BBF-7E51-E70E-DA7C-40239E573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37849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79B00-A0D5-D0AC-CF4E-E1C88D1B9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b="1" dirty="0">
                <a:solidFill>
                  <a:srgbClr val="C00000"/>
                </a:solidFill>
                <a:latin typeface="+mn-lt"/>
              </a:rPr>
              <a:t>Utrydding av polio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0587A-0A2A-82EC-F0BB-D47C8FF6FF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Rotary starta ein langsiktig innsats i 1979</a:t>
            </a:r>
          </a:p>
          <a:p>
            <a:pPr lvl="1"/>
            <a:r>
              <a:rPr lang="nb-NO" dirty="0"/>
              <a:t>sponset vaksinering av 6 millioner born på Filippinene</a:t>
            </a:r>
            <a:endParaRPr lang="is-IS" dirty="0"/>
          </a:p>
          <a:p>
            <a:r>
              <a:rPr lang="is-IS" dirty="0"/>
              <a:t>Eit av mange humanitære Rotaryprosjekt </a:t>
            </a:r>
          </a:p>
          <a:p>
            <a:r>
              <a:rPr lang="is-IS" dirty="0"/>
              <a:t>1988: WHO erklærte at målet er utrydding av polio. </a:t>
            </a:r>
          </a:p>
          <a:p>
            <a:r>
              <a:rPr lang="is-IS" b="1" dirty="0">
                <a:solidFill>
                  <a:srgbClr val="C00000"/>
                </a:solidFill>
              </a:rPr>
              <a:t>Dei siste 20 åra har poliotilfella blitt redusert med 99%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7842E3-89CD-9596-292D-FA7C356D07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is-IS" dirty="0"/>
          </a:p>
        </p:txBody>
      </p:sp>
      <p:pic>
        <p:nvPicPr>
          <p:cNvPr id="1026" name="Picture 2" descr="Rotary International Vector Logo - Download Free SVG Icon | Worldvectorlogo">
            <a:extLst>
              <a:ext uri="{FF2B5EF4-FFF2-40B4-BE49-F238E27FC236}">
                <a16:creationId xmlns:a16="http://schemas.microsoft.com/office/drawing/2014/main" id="{3FAEAA77-B225-7944-A2D5-0AEAFCB4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1152524"/>
            <a:ext cx="5000626" cy="500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67563-F7AA-66D4-0423-712DD3DB5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74814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B0055DCA-2A3C-EF13-643C-7BB2F167C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176" y="1673412"/>
            <a:ext cx="5753474" cy="383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65D521-1EF7-1E96-F353-ADF68299F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5931"/>
            <a:ext cx="10515600" cy="1325563"/>
          </a:xfrm>
        </p:spPr>
        <p:txBody>
          <a:bodyPr/>
          <a:lstStyle/>
          <a:p>
            <a:r>
              <a:rPr lang="is-IS" b="1" dirty="0">
                <a:solidFill>
                  <a:srgbClr val="C00000"/>
                </a:solidFill>
                <a:latin typeface="+mn-lt"/>
              </a:rPr>
              <a:t>Utrydding av polio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0B151-83A0-AADC-E671-748A5F1A82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1906" y="1537949"/>
            <a:ext cx="5640294" cy="4351338"/>
          </a:xfrm>
        </p:spPr>
        <p:txBody>
          <a:bodyPr>
            <a:normAutofit fontScale="77500" lnSpcReduction="20000"/>
          </a:bodyPr>
          <a:lstStyle/>
          <a:p>
            <a:r>
              <a:rPr lang="is-IS" dirty="0">
                <a:solidFill>
                  <a:srgbClr val="C00000"/>
                </a:solidFill>
              </a:rPr>
              <a:t>Amerika</a:t>
            </a:r>
          </a:p>
          <a:p>
            <a:pPr lvl="1"/>
            <a:r>
              <a:rPr lang="is-IS" dirty="0"/>
              <a:t>1994</a:t>
            </a:r>
          </a:p>
          <a:p>
            <a:pPr lvl="2"/>
            <a:r>
              <a:rPr lang="is-IS" dirty="0"/>
              <a:t>Fermin Tenorio i Perú var siste tilfellet av polio i Amerika (1991)</a:t>
            </a:r>
          </a:p>
          <a:p>
            <a:r>
              <a:rPr lang="is-IS" dirty="0">
                <a:solidFill>
                  <a:srgbClr val="C00000"/>
                </a:solidFill>
              </a:rPr>
              <a:t>Vestlege stillehavet (Kina, Australia)</a:t>
            </a:r>
          </a:p>
          <a:p>
            <a:pPr lvl="1"/>
            <a:r>
              <a:rPr lang="is-IS" dirty="0"/>
              <a:t>2000</a:t>
            </a:r>
          </a:p>
          <a:p>
            <a:r>
              <a:rPr lang="is-IS" dirty="0">
                <a:solidFill>
                  <a:srgbClr val="C00000"/>
                </a:solidFill>
              </a:rPr>
              <a:t>Europa</a:t>
            </a:r>
          </a:p>
          <a:p>
            <a:pPr lvl="1"/>
            <a:r>
              <a:rPr lang="is-IS" dirty="0"/>
              <a:t>2002</a:t>
            </a:r>
          </a:p>
          <a:p>
            <a:pPr lvl="2"/>
            <a:r>
              <a:rPr lang="is-IS" dirty="0"/>
              <a:t>Melik Minas, ung gut frå Tyrkia siste tilfelle i 1998. </a:t>
            </a:r>
          </a:p>
          <a:p>
            <a:r>
              <a:rPr lang="is-IS" dirty="0">
                <a:solidFill>
                  <a:srgbClr val="C00000"/>
                </a:solidFill>
              </a:rPr>
              <a:t>Søraustasia</a:t>
            </a:r>
            <a:r>
              <a:rPr lang="is-IS" dirty="0">
                <a:solidFill>
                  <a:srgbClr val="FF0000"/>
                </a:solidFill>
              </a:rPr>
              <a:t> </a:t>
            </a:r>
            <a:r>
              <a:rPr lang="is-IS" dirty="0"/>
              <a:t>2014</a:t>
            </a:r>
          </a:p>
          <a:p>
            <a:r>
              <a:rPr lang="is-IS" dirty="0">
                <a:solidFill>
                  <a:srgbClr val="C00000"/>
                </a:solidFill>
              </a:rPr>
              <a:t>Afrika</a:t>
            </a:r>
          </a:p>
          <a:p>
            <a:pPr lvl="1"/>
            <a:r>
              <a:rPr lang="is-IS" dirty="0"/>
              <a:t>2020</a:t>
            </a:r>
          </a:p>
          <a:p>
            <a:pPr lvl="2"/>
            <a:r>
              <a:rPr lang="is-IS" dirty="0"/>
              <a:t>En</a:t>
            </a:r>
            <a:r>
              <a:rPr lang="is-IS" dirty="0">
                <a:solidFill>
                  <a:srgbClr val="C00000"/>
                </a:solidFill>
              </a:rPr>
              <a:t> fatwa  </a:t>
            </a:r>
            <a:r>
              <a:rPr lang="is-IS" dirty="0"/>
              <a:t>i Nigeria: vaksiner gjer born infertile</a:t>
            </a:r>
          </a:p>
          <a:p>
            <a:pPr lvl="2"/>
            <a:r>
              <a:rPr lang="is-IS" dirty="0"/>
              <a:t> </a:t>
            </a:r>
            <a:r>
              <a:rPr lang="is-IS" b="1" dirty="0"/>
              <a:t>Tilfelle i Malawi og Mosambik  2022 (frå Pakistan)</a:t>
            </a:r>
          </a:p>
          <a:p>
            <a:endParaRPr lang="is-IS" dirty="0"/>
          </a:p>
          <a:p>
            <a:endParaRPr lang="is-I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12E59E-A8ED-BB15-E825-D9D026FBC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57787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A2F05-790E-2302-568B-60C6DA0D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b="1" dirty="0">
                <a:solidFill>
                  <a:srgbClr val="C00000"/>
                </a:solidFill>
                <a:latin typeface="+mn-lt"/>
              </a:rPr>
              <a:t>Naturleg (vill) polio no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5911B-A719-9940-1408-F93D1140567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s-IS" dirty="0"/>
              <a:t>Kun i Pakistan og Afganistan</a:t>
            </a:r>
          </a:p>
          <a:p>
            <a:r>
              <a:rPr lang="is-IS" dirty="0"/>
              <a:t>PV1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578799-2F11-ABB0-8FBF-45F0DE0B77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2050" name="Picture 2" descr="Why is a Burqa and Hijab banned in most European Countries?">
            <a:extLst>
              <a:ext uri="{FF2B5EF4-FFF2-40B4-BE49-F238E27FC236}">
                <a16:creationId xmlns:a16="http://schemas.microsoft.com/office/drawing/2014/main" id="{C89CF396-EFD6-1DBB-2ABB-5278814AA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305" y="3429000"/>
            <a:ext cx="4789670" cy="318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p of Pakistan">
            <a:extLst>
              <a:ext uri="{FF2B5EF4-FFF2-40B4-BE49-F238E27FC236}">
                <a16:creationId xmlns:a16="http://schemas.microsoft.com/office/drawing/2014/main" id="{7F4193BD-C2E4-49B1-45D2-11DCA70A5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05" y="3429001"/>
            <a:ext cx="6010148" cy="312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fghan women fear another era of darkness as Taliban advance rapidly |  Atalayar - Las claves del mundo en tus manos">
            <a:extLst>
              <a:ext uri="{FF2B5EF4-FFF2-40B4-BE49-F238E27FC236}">
                <a16:creationId xmlns:a16="http://schemas.microsoft.com/office/drawing/2014/main" id="{9399D34B-2882-A1FC-64A5-090E79EF3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087" y="1690688"/>
            <a:ext cx="3574040" cy="245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Afganistán: talibanes implementarán Constitución monárquica en su gobierno  | El Mundo | DW | 28.09.2021">
            <a:extLst>
              <a:ext uri="{FF2B5EF4-FFF2-40B4-BE49-F238E27FC236}">
                <a16:creationId xmlns:a16="http://schemas.microsoft.com/office/drawing/2014/main" id="{82101130-5957-5FE3-414C-90304FF29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105" y="83410"/>
            <a:ext cx="3812695" cy="214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7A25F-CC34-1C00-116B-FFE0E5515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92881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BAC80-F534-0D7B-5E61-DF295DAC9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s-IS" b="1" dirty="0">
                <a:solidFill>
                  <a:srgbClr val="C00000"/>
                </a:solidFill>
                <a:latin typeface="+mn-lt"/>
              </a:rPr>
              <a:t>Utfordring</a:t>
            </a:r>
            <a:br>
              <a:rPr lang="is-IS" b="1" i="0" dirty="0">
                <a:solidFill>
                  <a:srgbClr val="C00000"/>
                </a:solidFill>
                <a:effectLst/>
              </a:rPr>
            </a:br>
            <a:r>
              <a:rPr lang="is-IS" sz="3600" b="1" dirty="0">
                <a:solidFill>
                  <a:srgbClr val="C00000"/>
                </a:solidFill>
                <a:latin typeface="+mn-lt"/>
              </a:rPr>
              <a:t>Ei mutert stamme av levande vaksine </a:t>
            </a:r>
            <a:r>
              <a:rPr lang="is-IS" sz="3600" b="1" i="0" dirty="0">
                <a:solidFill>
                  <a:srgbClr val="C00000"/>
                </a:solidFill>
                <a:effectLst/>
                <a:latin typeface="+mn-lt"/>
              </a:rPr>
              <a:t>(VDPV2)</a:t>
            </a:r>
            <a:endParaRPr lang="is-I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83575-321F-68FC-7ADA-DE345CD5CD1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is-IS" sz="2400" dirty="0"/>
              <a:t>Mutasjon i PV2 stamma til  OPV-vaksinen aukar motakeligheit for spreiing</a:t>
            </a:r>
          </a:p>
          <a:p>
            <a:r>
              <a:rPr lang="is-IS" sz="2400" dirty="0"/>
              <a:t>Spesielt farleg i område med dårleg vaksinedekning = fattige land</a:t>
            </a:r>
          </a:p>
          <a:p>
            <a:pPr algn="l" rtl="0"/>
            <a:r>
              <a:rPr lang="is-IS" sz="2400" dirty="0"/>
              <a:t>Forårsakar klinisk paralytisk poliomyelitt</a:t>
            </a:r>
            <a:endParaRPr lang="is-IS" sz="2400" b="0" i="0" dirty="0">
              <a:solidFill>
                <a:srgbClr val="3C4245"/>
              </a:solidFill>
              <a:effectLst/>
            </a:endParaRPr>
          </a:p>
          <a:p>
            <a:pPr algn="l" rtl="0"/>
            <a:r>
              <a:rPr lang="is-IS" sz="2400" dirty="0">
                <a:solidFill>
                  <a:srgbClr val="3C4245"/>
                </a:solidFill>
              </a:rPr>
              <a:t>WHO anbefalte i 2026 å bytte til inaktivert vaksine (IPV) + </a:t>
            </a:r>
            <a:r>
              <a:rPr lang="is-IS" sz="2400" dirty="0">
                <a:solidFill>
                  <a:srgbClr val="3C4245"/>
                </a:solidFill>
                <a:sym typeface="Wingdings" panose="05000000000000000000" pitchFamily="2" charset="2"/>
              </a:rPr>
              <a:t>ny monovalent type 2 vaksine er produsert</a:t>
            </a:r>
            <a:endParaRPr lang="is-IS" sz="2400" b="0" i="0" dirty="0">
              <a:solidFill>
                <a:srgbClr val="3C4245"/>
              </a:solidFill>
              <a:effectLst/>
            </a:endParaRPr>
          </a:p>
          <a:p>
            <a:endParaRPr lang="is-I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3DACB6-C10F-5C82-BDEB-A7FCECD1BA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is-IS" sz="2400" dirty="0"/>
              <a:t>Distribusjonen fortsetter</a:t>
            </a:r>
          </a:p>
          <a:p>
            <a:r>
              <a:rPr lang="is-IS" sz="2400" dirty="0"/>
              <a:t>COVID 19 forsinka responsen</a:t>
            </a:r>
          </a:p>
          <a:p>
            <a:r>
              <a:rPr lang="is-IS" sz="2400" dirty="0"/>
              <a:t>VDPV er svært sjeldan enno</a:t>
            </a:r>
          </a:p>
          <a:p>
            <a:r>
              <a:rPr lang="is-IS" sz="2400" dirty="0"/>
              <a:t>Frå 2000</a:t>
            </a:r>
          </a:p>
          <a:p>
            <a:pPr lvl="1"/>
            <a:r>
              <a:rPr lang="is-IS" dirty="0"/>
              <a:t>&gt;10 milliardar OPV doser gitt </a:t>
            </a:r>
          </a:p>
          <a:p>
            <a:pPr lvl="1"/>
            <a:r>
              <a:rPr lang="is-IS" dirty="0"/>
              <a:t>&gt; 3 milliardar born</a:t>
            </a:r>
          </a:p>
          <a:p>
            <a:pPr lvl="1"/>
            <a:r>
              <a:rPr lang="is-IS" dirty="0"/>
              <a:t>Omtrent </a:t>
            </a:r>
            <a:r>
              <a:rPr lang="is-IS" dirty="0">
                <a:solidFill>
                  <a:srgbClr val="C00000"/>
                </a:solidFill>
              </a:rPr>
              <a:t>1800-2000</a:t>
            </a:r>
            <a:r>
              <a:rPr lang="is-IS" dirty="0"/>
              <a:t> tilfelle av VDPV2 oppdaga</a:t>
            </a:r>
          </a:p>
          <a:p>
            <a:pPr lvl="1"/>
            <a:r>
              <a:rPr lang="is-IS" dirty="0"/>
              <a:t>72 tilfelle 2024, flest i Nigeria</a:t>
            </a:r>
          </a:p>
          <a:p>
            <a:endParaRPr lang="is-IS" dirty="0"/>
          </a:p>
          <a:p>
            <a:endParaRPr lang="is-I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E7D933-C8D6-F8F3-DB3E-485677386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861AB6-E9BF-28FE-D899-C04690735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242" y="5824152"/>
            <a:ext cx="2549639" cy="79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92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3C247-D350-275A-122D-FD5672445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b="1" dirty="0">
                <a:solidFill>
                  <a:srgbClr val="C00000"/>
                </a:solidFill>
                <a:latin typeface="+mn-lt"/>
              </a:rPr>
              <a:t>Nylege døme på polio i vesten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CF34E-5763-B77B-A224-94EB1CDCC9E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is-IS" b="1" dirty="0">
                <a:solidFill>
                  <a:srgbClr val="C00000"/>
                </a:solidFill>
              </a:rPr>
              <a:t>New York </a:t>
            </a:r>
            <a:r>
              <a:rPr lang="is-IS" dirty="0"/>
              <a:t>juni 2022</a:t>
            </a:r>
          </a:p>
          <a:p>
            <a:r>
              <a:rPr lang="is-IS" dirty="0"/>
              <a:t>Uvaksinert ung mann</a:t>
            </a:r>
          </a:p>
          <a:p>
            <a:r>
              <a:rPr lang="is-IS" dirty="0"/>
              <a:t>Lamming av nerveceller (ganglium) eit typisk symptom </a:t>
            </a:r>
          </a:p>
          <a:p>
            <a:r>
              <a:rPr lang="is-IS" dirty="0"/>
              <a:t>Skuldast VDPV2</a:t>
            </a:r>
          </a:p>
          <a:p>
            <a:r>
              <a:rPr lang="is-IS" dirty="0"/>
              <a:t>Oppdaga mykje virus i kloakk</a:t>
            </a:r>
          </a:p>
          <a:p>
            <a:endParaRPr lang="is-IS" dirty="0"/>
          </a:p>
          <a:p>
            <a:endParaRPr lang="is-I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5612F6-D6B8-DBC4-0743-885FB34886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is-IS" b="1" dirty="0">
                <a:solidFill>
                  <a:srgbClr val="C00000"/>
                </a:solidFill>
              </a:rPr>
              <a:t>London</a:t>
            </a:r>
          </a:p>
          <a:p>
            <a:r>
              <a:rPr lang="is-IS" dirty="0"/>
              <a:t>VDPV2 vart funne i kloakk mange stadar</a:t>
            </a:r>
          </a:p>
          <a:p>
            <a:r>
              <a:rPr lang="is-IS" dirty="0"/>
              <a:t>Ingen lammingar</a:t>
            </a:r>
          </a:p>
          <a:p>
            <a:endParaRPr lang="is-IS" dirty="0"/>
          </a:p>
        </p:txBody>
      </p:sp>
      <p:pic>
        <p:nvPicPr>
          <p:cNvPr id="5" name="Picture 2" descr="This figure consists of a series of boxes and circles illustrating wastewater polio test results by jurisdiction in 13 counties in New York and New York City during March 9–October 11, 2022.">
            <a:extLst>
              <a:ext uri="{FF2B5EF4-FFF2-40B4-BE49-F238E27FC236}">
                <a16:creationId xmlns:a16="http://schemas.microsoft.com/office/drawing/2014/main" id="{F0D3643C-B89F-5C65-44A9-C7EA55308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28" y="4767108"/>
            <a:ext cx="3714672" cy="189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1">
            <a:extLst>
              <a:ext uri="{FF2B5EF4-FFF2-40B4-BE49-F238E27FC236}">
                <a16:creationId xmlns:a16="http://schemas.microsoft.com/office/drawing/2014/main" id="{16BB66D7-ECF9-507B-2D57-A65EA0DC4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25950"/>
            <a:ext cx="47625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86EB38-6F31-2C02-F2DF-F4A0CC29A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817901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TERACTIVE-Gaza's first confirmed polio case - Sept 1, 2024 copy-1725190751">
            <a:extLst>
              <a:ext uri="{FF2B5EF4-FFF2-40B4-BE49-F238E27FC236}">
                <a16:creationId xmlns:a16="http://schemas.microsoft.com/office/drawing/2014/main" id="{0BC7FF22-B16C-CDE8-78A6-615A1AF3D8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0" r="1" b="31928"/>
          <a:stretch/>
        </p:blipFill>
        <p:spPr bwMode="auto">
          <a:xfrm>
            <a:off x="764175" y="0"/>
            <a:ext cx="8162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99EFEA-40D7-2229-32D4-087D0C43EF51}"/>
              </a:ext>
            </a:extLst>
          </p:cNvPr>
          <p:cNvSpPr txBox="1"/>
          <p:nvPr/>
        </p:nvSpPr>
        <p:spPr>
          <a:xfrm>
            <a:off x="9350537" y="1977130"/>
            <a:ext cx="25782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dirty="0"/>
              <a:t>Første dose gitt på 12 dagar.  Andre dose starta 14. oktober 2024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4A0E79-1F27-61A5-DDCA-C8F7B09AEF37}"/>
              </a:ext>
            </a:extLst>
          </p:cNvPr>
          <p:cNvSpPr/>
          <p:nvPr/>
        </p:nvSpPr>
        <p:spPr>
          <a:xfrm>
            <a:off x="9252273" y="1977129"/>
            <a:ext cx="2774731" cy="267765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C45A8CE-0A0E-E7B4-DD03-ADBFA12AC1DF}"/>
              </a:ext>
            </a:extLst>
          </p:cNvPr>
          <p:cNvCxnSpPr/>
          <p:nvPr/>
        </p:nvCxnSpPr>
        <p:spPr>
          <a:xfrm flipH="1">
            <a:off x="8926362" y="2669628"/>
            <a:ext cx="29121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28AEADE-8D09-FD4C-CE5C-76A59A667D33}"/>
              </a:ext>
            </a:extLst>
          </p:cNvPr>
          <p:cNvSpPr txBox="1"/>
          <p:nvPr/>
        </p:nvSpPr>
        <p:spPr>
          <a:xfrm>
            <a:off x="9350536" y="126125"/>
            <a:ext cx="25782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800" dirty="0"/>
              <a:t>3 andre  mistenkelege tilfelle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5E1C2C7-CA6A-A44E-EDFC-0C26BB818EFC}"/>
              </a:ext>
            </a:extLst>
          </p:cNvPr>
          <p:cNvSpPr/>
          <p:nvPr/>
        </p:nvSpPr>
        <p:spPr>
          <a:xfrm>
            <a:off x="9217572" y="126125"/>
            <a:ext cx="2774731" cy="146093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280A55-8144-4DAA-FB32-47869F16812E}"/>
              </a:ext>
            </a:extLst>
          </p:cNvPr>
          <p:cNvSpPr txBox="1"/>
          <p:nvPr/>
        </p:nvSpPr>
        <p:spPr>
          <a:xfrm>
            <a:off x="9564414" y="5623034"/>
            <a:ext cx="1320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3200" dirty="0">
                <a:solidFill>
                  <a:srgbClr val="C00000"/>
                </a:solidFill>
              </a:rPr>
              <a:t>VDPV2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A4FE07-E3A3-73C9-D093-A120704F9E55}"/>
              </a:ext>
            </a:extLst>
          </p:cNvPr>
          <p:cNvSpPr/>
          <p:nvPr/>
        </p:nvSpPr>
        <p:spPr>
          <a:xfrm>
            <a:off x="9459310" y="5623034"/>
            <a:ext cx="1425915" cy="5847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02A8CE-79F6-DA2E-7ADE-34037AE22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64944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840F18-F7F9-757F-1461-F71A3DBE5A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34" t="32762" r="37002" b="18476"/>
          <a:stretch/>
        </p:blipFill>
        <p:spPr>
          <a:xfrm>
            <a:off x="91016" y="1318266"/>
            <a:ext cx="12009968" cy="553973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DAEFE8F-5E7A-4595-118E-328252710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3141"/>
          </a:xfrm>
        </p:spPr>
        <p:txBody>
          <a:bodyPr/>
          <a:lstStyle/>
          <a:p>
            <a:r>
              <a:rPr lang="is-IS" b="1" dirty="0">
                <a:solidFill>
                  <a:srgbClr val="C00000"/>
                </a:solidFill>
                <a:latin typeface="+mn-lt"/>
              </a:rPr>
              <a:t>Kvar finst det polio i 2025?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9E3652-2F2C-DD24-DE5C-901F13BB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27458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BFCD1D-E7E8-1A22-3466-5E922C38F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E4868D-561A-DE65-616B-FC4F3DEC0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7" y="0"/>
            <a:ext cx="12144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91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0FE4B-816D-F83B-4F49-419F86EA6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b="1" dirty="0">
                <a:solidFill>
                  <a:srgbClr val="C00000"/>
                </a:solidFill>
                <a:latin typeface="+mn-lt"/>
              </a:rPr>
              <a:t>Kva forsinkar utrydding av polio?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5DBA5-FCF4-19F7-E79B-456B8EEED8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s-IS" dirty="0"/>
              <a:t>Andre sjukdommar blir prioriterte</a:t>
            </a:r>
          </a:p>
          <a:p>
            <a:pPr lvl="1"/>
            <a:r>
              <a:rPr lang="is-IS" dirty="0"/>
              <a:t>COVID-19, kolera, mieslingar, gul feber</a:t>
            </a:r>
          </a:p>
          <a:p>
            <a:r>
              <a:rPr lang="is-IS" dirty="0"/>
              <a:t>Dårleg vaksinedekning av polio spesielt i Afrika</a:t>
            </a:r>
          </a:p>
          <a:p>
            <a:r>
              <a:rPr lang="is-IS" dirty="0"/>
              <a:t>Dårlig infrastruktur</a:t>
            </a:r>
          </a:p>
          <a:p>
            <a:r>
              <a:rPr lang="is-IS" dirty="0"/>
              <a:t>For lite pengar</a:t>
            </a:r>
          </a:p>
          <a:p>
            <a:r>
              <a:rPr lang="is-IS" dirty="0"/>
              <a:t>Krig </a:t>
            </a:r>
          </a:p>
          <a:p>
            <a:r>
              <a:rPr lang="is-IS" dirty="0"/>
              <a:t>Religionsutøving </a:t>
            </a:r>
          </a:p>
          <a:p>
            <a:pPr marL="0" indent="0">
              <a:buNone/>
            </a:pPr>
            <a:r>
              <a:rPr lang="is-IS" dirty="0"/>
              <a:t>- fatwa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8F36DC-E3DE-67A8-92A2-217D4B472B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is-IS"/>
          </a:p>
        </p:txBody>
      </p:sp>
      <p:pic>
        <p:nvPicPr>
          <p:cNvPr id="5122" name="Picture 2" descr="Guernica (Picasso) - Wikipedia">
            <a:extLst>
              <a:ext uri="{FF2B5EF4-FFF2-40B4-BE49-F238E27FC236}">
                <a16:creationId xmlns:a16="http://schemas.microsoft.com/office/drawing/2014/main" id="{96C14597-617B-C139-A4C3-0208BC7C9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231" y="1381125"/>
            <a:ext cx="5611368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hat Is A Fatwa? - YouTube">
            <a:extLst>
              <a:ext uri="{FF2B5EF4-FFF2-40B4-BE49-F238E27FC236}">
                <a16:creationId xmlns:a16="http://schemas.microsoft.com/office/drawing/2014/main" id="{708B240F-F138-D23E-AF27-209B16CB2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466" y="4021137"/>
            <a:ext cx="4792133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frica Physical Map – Freeworldmaps.net">
            <a:extLst>
              <a:ext uri="{FF2B5EF4-FFF2-40B4-BE49-F238E27FC236}">
                <a16:creationId xmlns:a16="http://schemas.microsoft.com/office/drawing/2014/main" id="{FCD5B7AC-0A80-3D3D-549F-B2ECE29FF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990944"/>
            <a:ext cx="2581275" cy="272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B009F-EF38-C3AC-645D-FBDE0A8B5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9911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7F6B8-56B7-8217-851D-4DA71BAAD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b="1" dirty="0">
                <a:solidFill>
                  <a:srgbClr val="C00000"/>
                </a:solidFill>
                <a:latin typeface="+mn-lt"/>
              </a:rPr>
              <a:t>Til slutt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E649A-7337-189A-884A-56B8C5773B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is-IS" dirty="0"/>
              <a:t>Poliovaksina fyller 70 år!</a:t>
            </a:r>
          </a:p>
          <a:p>
            <a:r>
              <a:rPr lang="is-IS" dirty="0"/>
              <a:t>Ingen teikn til at den er utdatert</a:t>
            </a:r>
          </a:p>
          <a:p>
            <a:r>
              <a:rPr lang="is-IS" dirty="0"/>
              <a:t>Eit unikt døme på vaksineffektivitet</a:t>
            </a:r>
          </a:p>
          <a:p>
            <a:r>
              <a:rPr lang="is-IS" dirty="0"/>
              <a:t>Rotary sin innsats er stor</a:t>
            </a:r>
          </a:p>
          <a:p>
            <a:r>
              <a:rPr lang="is-IS" dirty="0">
                <a:solidFill>
                  <a:srgbClr val="C00000"/>
                </a:solidFill>
              </a:rPr>
              <a:t>Polio er ikkje utrydda </a:t>
            </a:r>
          </a:p>
          <a:p>
            <a:r>
              <a:rPr lang="is-IS" dirty="0"/>
              <a:t>VDPV viser tydeleg kor vanskeleg samspelet mellom menneske og natur </a:t>
            </a:r>
          </a:p>
          <a:p>
            <a:r>
              <a:rPr lang="is-IS" sz="3500" b="1" dirty="0">
                <a:solidFill>
                  <a:srgbClr val="C00000"/>
                </a:solidFill>
              </a:rPr>
              <a:t>Viktig å vaksinere!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565847-F289-47C0-C415-A6A7A4BBE6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is-IS"/>
          </a:p>
        </p:txBody>
      </p:sp>
      <p:pic>
        <p:nvPicPr>
          <p:cNvPr id="6146" name="Picture 2" descr="70 years happy anniversary congratulations gold Vector Image">
            <a:extLst>
              <a:ext uri="{FF2B5EF4-FFF2-40B4-BE49-F238E27FC236}">
                <a16:creationId xmlns:a16="http://schemas.microsoft.com/office/drawing/2014/main" id="{FDCD7C70-8B43-489A-EB2E-D48319787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720860"/>
            <a:ext cx="5210175" cy="562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16100-9075-CEF4-EDA2-2834B401B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47373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47D71A0-F084-20C6-F259-442DB1007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888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E58600-C6C4-0DBE-5D9C-D2D66853B32E}"/>
              </a:ext>
            </a:extLst>
          </p:cNvPr>
          <p:cNvSpPr txBox="1"/>
          <p:nvPr/>
        </p:nvSpPr>
        <p:spPr>
          <a:xfrm>
            <a:off x="233082" y="640514"/>
            <a:ext cx="64983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5400" b="1" dirty="0">
                <a:solidFill>
                  <a:srgbClr val="C00000"/>
                </a:solidFill>
              </a:rPr>
              <a:t>Kva gjer Rotary?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A593EF-2BCE-CFE0-2F8D-B9868872EEF1}"/>
              </a:ext>
            </a:extLst>
          </p:cNvPr>
          <p:cNvSpPr txBox="1"/>
          <p:nvPr/>
        </p:nvSpPr>
        <p:spPr>
          <a:xfrm>
            <a:off x="233083" y="1936377"/>
            <a:ext cx="476922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222222"/>
              </a:solidFill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3 </a:t>
            </a:r>
            <a:r>
              <a:rPr lang="en-US" sz="2800" b="1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milliardar</a:t>
            </a:r>
            <a:r>
              <a:rPr lang="en-US" sz="2800" b="1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born </a:t>
            </a:r>
            <a:r>
              <a:rPr lang="en-US" sz="28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vaksinert</a:t>
            </a:r>
            <a:endParaRPr lang="en-US" sz="2800" b="0" i="0" dirty="0">
              <a:solidFill>
                <a:srgbClr val="222222"/>
              </a:solidFill>
              <a:effectLst/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222222"/>
                </a:solidFill>
                <a:latin typeface="Aptos" panose="020B0004020202020204" pitchFamily="34" charset="0"/>
              </a:rPr>
              <a:t>1,5 </a:t>
            </a:r>
            <a:r>
              <a:rPr lang="en-US" sz="2800" b="1" dirty="0" err="1">
                <a:solidFill>
                  <a:srgbClr val="222222"/>
                </a:solidFill>
                <a:latin typeface="Aptos" panose="020B0004020202020204" pitchFamily="34" charset="0"/>
              </a:rPr>
              <a:t>millionar</a:t>
            </a:r>
            <a:r>
              <a:rPr lang="en-US" sz="2800" b="1" dirty="0">
                <a:solidFill>
                  <a:srgbClr val="222222"/>
                </a:solidFill>
                <a:latin typeface="Aptos" panose="020B0004020202020204" pitchFamily="34" charset="0"/>
              </a:rPr>
              <a:t> </a:t>
            </a: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born er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redda</a:t>
            </a:r>
            <a:endParaRPr lang="en-US" sz="2800" dirty="0">
              <a:solidFill>
                <a:srgbClr val="222222"/>
              </a:solidFill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20 </a:t>
            </a:r>
            <a:r>
              <a:rPr lang="en-US" sz="2800" b="1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millionar</a:t>
            </a:r>
            <a:r>
              <a:rPr lang="en-US" sz="2800" b="1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born </a:t>
            </a:r>
            <a:r>
              <a:rPr lang="en-US" sz="28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har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28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unngått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lamming</a:t>
            </a:r>
          </a:p>
          <a:p>
            <a:r>
              <a:rPr lang="en-US" sz="2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</a:t>
            </a:r>
          </a:p>
          <a:p>
            <a:endParaRPr lang="en-US" sz="2800" b="0" i="0" dirty="0">
              <a:solidFill>
                <a:srgbClr val="222222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3CABCF-A4A8-FE1E-D938-CD6928C27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D9C957-BA39-1A0F-3992-F162A0A94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064" y="136525"/>
            <a:ext cx="258127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47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D15E95-7C3A-D379-C043-7AC031721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3DBD6D-A525-A39C-A4AC-863D3F842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918" y="5907087"/>
            <a:ext cx="2953007" cy="950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0A1E0C-AABF-C865-6985-DD8784217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845"/>
            <a:ext cx="12192000" cy="680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55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49C652-4BFB-3560-19BA-1793A46A827D}"/>
              </a:ext>
            </a:extLst>
          </p:cNvPr>
          <p:cNvSpPr txBox="1"/>
          <p:nvPr/>
        </p:nvSpPr>
        <p:spPr>
          <a:xfrm>
            <a:off x="8756821" y="461158"/>
            <a:ext cx="3511581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3600" b="1" dirty="0">
                <a:solidFill>
                  <a:srgbClr val="C00000"/>
                </a:solidFill>
              </a:rPr>
              <a:t>Sør Odal: </a:t>
            </a:r>
          </a:p>
          <a:p>
            <a:endParaRPr lang="nn-NO" sz="36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2800" dirty="0"/>
              <a:t>Europas første dokumenterte polio-epidemi i 1868</a:t>
            </a:r>
          </a:p>
          <a:p>
            <a:endParaRPr lang="nn-NO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2800" dirty="0"/>
              <a:t>Lege Andreas Christian Bull dokumenterte sjukdomsforløpet til 14 personar (12 born)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n-NO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2800" dirty="0"/>
              <a:t>5 personar døde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F40182E-FBA9-C339-B4E6-2F5E1C687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606FC4-FE80-B516-465A-435742362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6" y="0"/>
            <a:ext cx="8733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27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023B9A7-74CB-FFE8-5D66-78B44141A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566" y="0"/>
            <a:ext cx="66874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93F748-634E-8DB1-6078-709CD280917A}"/>
              </a:ext>
            </a:extLst>
          </p:cNvPr>
          <p:cNvSpPr txBox="1"/>
          <p:nvPr/>
        </p:nvSpPr>
        <p:spPr>
          <a:xfrm>
            <a:off x="193781" y="296726"/>
            <a:ext cx="50382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000" b="1" dirty="0">
                <a:solidFill>
                  <a:srgbClr val="C00000"/>
                </a:solidFill>
              </a:rPr>
              <a:t>Kvifor er poliodagen på FN-dagen?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72730-ABD5-AE20-6B25-0BC7DFBAF64E}"/>
              </a:ext>
            </a:extLst>
          </p:cNvPr>
          <p:cNvSpPr txBox="1"/>
          <p:nvPr/>
        </p:nvSpPr>
        <p:spPr>
          <a:xfrm>
            <a:off x="298824" y="1924425"/>
            <a:ext cx="463176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Rotary var med </a:t>
            </a:r>
            <a:r>
              <a:rPr lang="en-US" sz="30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på</a:t>
            </a:r>
            <a:r>
              <a:rPr lang="en-US" sz="30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30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stiftinga</a:t>
            </a:r>
            <a:r>
              <a:rPr lang="en-US" sz="30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av FN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222222"/>
                </a:solidFill>
                <a:latin typeface="Aptos" panose="020B0004020202020204" pitchFamily="34" charset="0"/>
              </a:rPr>
              <a:t>Einaste</a:t>
            </a:r>
            <a:r>
              <a:rPr lang="en-US" sz="3000" dirty="0">
                <a:solidFill>
                  <a:srgbClr val="222222"/>
                </a:solidFill>
                <a:latin typeface="Aptos" panose="020B0004020202020204" pitchFamily="34" charset="0"/>
              </a:rPr>
              <a:t> </a:t>
            </a:r>
            <a:r>
              <a:rPr lang="en-US" sz="3000" dirty="0" err="1">
                <a:solidFill>
                  <a:srgbClr val="222222"/>
                </a:solidFill>
                <a:latin typeface="Aptos" panose="020B0004020202020204" pitchFamily="34" charset="0"/>
              </a:rPr>
              <a:t>organisasjon</a:t>
            </a:r>
            <a:r>
              <a:rPr lang="en-US" sz="3000" dirty="0">
                <a:solidFill>
                  <a:srgbClr val="222222"/>
                </a:solidFill>
                <a:latin typeface="Aptos" panose="020B0004020202020204" pitchFamily="34" charset="0"/>
              </a:rPr>
              <a:t> med </a:t>
            </a:r>
            <a:r>
              <a:rPr lang="en-US" sz="3000" dirty="0" err="1">
                <a:solidFill>
                  <a:srgbClr val="222222"/>
                </a:solidFill>
                <a:latin typeface="Aptos" panose="020B0004020202020204" pitchFamily="34" charset="0"/>
              </a:rPr>
              <a:t>sete</a:t>
            </a:r>
            <a:r>
              <a:rPr lang="en-US" sz="3000" dirty="0">
                <a:solidFill>
                  <a:srgbClr val="222222"/>
                </a:solidFill>
                <a:latin typeface="Aptos" panose="020B0004020202020204" pitchFamily="34" charset="0"/>
              </a:rPr>
              <a:t> </a:t>
            </a:r>
            <a:r>
              <a:rPr lang="en-US" sz="3000" dirty="0" err="1">
                <a:solidFill>
                  <a:srgbClr val="222222"/>
                </a:solidFill>
                <a:latin typeface="Aptos" panose="020B0004020202020204" pitchFamily="34" charset="0"/>
              </a:rPr>
              <a:t>i</a:t>
            </a:r>
            <a:r>
              <a:rPr lang="en-US" sz="3000" dirty="0">
                <a:solidFill>
                  <a:srgbClr val="222222"/>
                </a:solidFill>
                <a:latin typeface="Aptos" panose="020B0004020202020204" pitchFamily="34" charset="0"/>
              </a:rPr>
              <a:t> FN</a:t>
            </a:r>
            <a:endParaRPr lang="en-US" sz="3000" b="0" i="0" dirty="0">
              <a:solidFill>
                <a:srgbClr val="222222"/>
              </a:solidFill>
              <a:effectLst/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222222"/>
              </a:solidFill>
              <a:latin typeface="Aptos" panose="020B00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1985: Rotary  + FN (</a:t>
            </a:r>
            <a:r>
              <a:rPr lang="en-US" sz="30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Verdas</a:t>
            </a:r>
            <a:r>
              <a:rPr lang="en-US" sz="30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30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Helseorganisasjon</a:t>
            </a:r>
            <a:r>
              <a:rPr lang="en-US" sz="30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(WHO)</a:t>
            </a:r>
            <a:r>
              <a:rPr lang="en-US" sz="3000" dirty="0" err="1">
                <a:solidFill>
                  <a:srgbClr val="222222"/>
                </a:solidFill>
                <a:latin typeface="Aptos" panose="020B0004020202020204" pitchFamily="34" charset="0"/>
              </a:rPr>
              <a:t>og</a:t>
            </a:r>
            <a:r>
              <a:rPr lang="en-US" sz="30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UNICEF) </a:t>
            </a:r>
            <a:r>
              <a:rPr lang="en-US" sz="30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starta</a:t>
            </a:r>
            <a:r>
              <a:rPr lang="en-US" sz="30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End Polio Now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DA978A-815F-4E36-FC62-3FE3E0DD7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A4CBDC-C865-9340-95FD-41AEAC16C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0778" y="5741772"/>
            <a:ext cx="1960606" cy="97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80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E84F7BB-B1A5-3D03-A4EE-BF52AAD37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566" y="0"/>
            <a:ext cx="66874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FB0427-DFF1-CC72-C4AA-8631995DCFB6}"/>
              </a:ext>
            </a:extLst>
          </p:cNvPr>
          <p:cNvSpPr txBox="1"/>
          <p:nvPr/>
        </p:nvSpPr>
        <p:spPr>
          <a:xfrm>
            <a:off x="96889" y="346635"/>
            <a:ext cx="5473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6000" b="1" dirty="0">
                <a:solidFill>
                  <a:srgbClr val="C00000"/>
                </a:solidFill>
              </a:rPr>
              <a:t>Kva gjer Rotary?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075CE7-3ACC-A2D8-AF7D-30BB3E34EDB8}"/>
              </a:ext>
            </a:extLst>
          </p:cNvPr>
          <p:cNvSpPr txBox="1"/>
          <p:nvPr/>
        </p:nvSpPr>
        <p:spPr>
          <a:xfrm>
            <a:off x="415996" y="1362298"/>
            <a:ext cx="4998686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0" i="0" dirty="0">
              <a:solidFill>
                <a:srgbClr val="222222"/>
              </a:solidFill>
              <a:effectLst/>
              <a:latin typeface="Aptos" panose="020B0004020202020204" pitchFamily="34" charset="0"/>
            </a:endParaRPr>
          </a:p>
          <a:p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Rotary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gjer</a:t>
            </a: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godt</a:t>
            </a: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på</a:t>
            </a: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jord</a:t>
            </a: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!</a:t>
            </a:r>
          </a:p>
          <a:p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End Polio Now er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vårt</a:t>
            </a: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største</a:t>
            </a: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sak</a:t>
            </a:r>
            <a:endParaRPr lang="en-US" sz="2800" dirty="0">
              <a:solidFill>
                <a:srgbClr val="222222"/>
              </a:solidFill>
              <a:latin typeface="Aptos" panose="020B0004020202020204" pitchFamily="34" charset="0"/>
            </a:endParaRPr>
          </a:p>
          <a:p>
            <a:endParaRPr lang="en-US" sz="2800" b="0" i="0" dirty="0">
              <a:solidFill>
                <a:srgbClr val="222222"/>
              </a:solidFill>
              <a:effectLst/>
              <a:latin typeface="Aptos" panose="020B00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Vi </a:t>
            </a:r>
            <a:r>
              <a:rPr lang="en-US" sz="28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markerar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28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verdas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28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poliodag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US" sz="28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på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 FN-</a:t>
            </a:r>
            <a:r>
              <a:rPr lang="en-US" sz="28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dagen</a:t>
            </a:r>
            <a:endParaRPr lang="en-US" sz="2800" b="0" i="0" dirty="0">
              <a:solidFill>
                <a:srgbClr val="222222"/>
              </a:solidFill>
              <a:effectLst/>
              <a:latin typeface="Aptos" panose="020B00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Vi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lyser</a:t>
            </a: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opp</a:t>
            </a: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bygningar</a:t>
            </a: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i</a:t>
            </a: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raudt</a:t>
            </a: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i</a:t>
            </a: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 hele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verden</a:t>
            </a:r>
            <a:endParaRPr lang="en-US" sz="2800" dirty="0">
              <a:solidFill>
                <a:srgbClr val="222222"/>
              </a:solidFill>
              <a:latin typeface="Aptos" panose="020B00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Vi </a:t>
            </a:r>
            <a:r>
              <a:rPr lang="en-US" sz="28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samlar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inn </a:t>
            </a:r>
            <a:r>
              <a:rPr lang="en-US" sz="28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pengar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Vi </a:t>
            </a:r>
            <a:r>
              <a:rPr lang="en-US" sz="2800" dirty="0" err="1">
                <a:solidFill>
                  <a:srgbClr val="222222"/>
                </a:solidFill>
                <a:latin typeface="Aptos" panose="020B0004020202020204" pitchFamily="34" charset="0"/>
              </a:rPr>
              <a:t>informerer</a:t>
            </a:r>
            <a:r>
              <a:rPr lang="en-US" sz="2800" dirty="0">
                <a:solidFill>
                  <a:srgbClr val="222222"/>
                </a:solidFill>
                <a:latin typeface="Aptos" panose="020B0004020202020204" pitchFamily="34" charset="0"/>
              </a:rPr>
              <a:t> om polio</a:t>
            </a:r>
            <a:endParaRPr lang="en-US" sz="2800" b="0" i="0" dirty="0">
              <a:solidFill>
                <a:srgbClr val="222222"/>
              </a:solidFill>
              <a:effectLst/>
              <a:latin typeface="Aptos" panose="020B0004020202020204" pitchFamily="34" charset="0"/>
            </a:endParaRPr>
          </a:p>
          <a:p>
            <a:r>
              <a:rPr lang="en-US" sz="28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</a:t>
            </a:r>
          </a:p>
          <a:p>
            <a:endParaRPr lang="en-US" sz="2800" dirty="0">
              <a:solidFill>
                <a:srgbClr val="222222"/>
              </a:solidFill>
              <a:latin typeface="Aptos" panose="020B0004020202020204" pitchFamily="34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272197-03E5-DFA0-71F6-99693FD8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20532-AAB8-2713-0078-F314A8A78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1849" y="5761233"/>
            <a:ext cx="1956583" cy="96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78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E87D65-7910-AA3F-515D-AE48F3E8F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380473"/>
            <a:ext cx="10515600" cy="1325563"/>
          </a:xfrm>
        </p:spPr>
        <p:txBody>
          <a:bodyPr>
            <a:normAutofit/>
          </a:bodyPr>
          <a:lstStyle/>
          <a:p>
            <a:r>
              <a:rPr lang="is-IS" sz="4800" b="1" dirty="0">
                <a:solidFill>
                  <a:srgbClr val="C00000"/>
                </a:solidFill>
                <a:latin typeface="+mn-lt"/>
              </a:rPr>
              <a:t>Kva er polio?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2E7B3F-5A34-0511-B2E5-B44E447A2A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is-IS" dirty="0"/>
              <a:t>Viral sjukdom </a:t>
            </a:r>
          </a:p>
          <a:p>
            <a:r>
              <a:rPr lang="nb-NO" dirty="0"/>
              <a:t>Smittar gjennom munnen </a:t>
            </a:r>
          </a:p>
          <a:p>
            <a:pPr lvl="1"/>
            <a:r>
              <a:rPr lang="nb-NO" dirty="0"/>
              <a:t>Dråpesmitte eller forurensa vatn/ mat</a:t>
            </a:r>
            <a:endParaRPr lang="is-IS" dirty="0"/>
          </a:p>
          <a:p>
            <a:r>
              <a:rPr lang="is-IS" dirty="0"/>
              <a:t>Finnest inga behandling</a:t>
            </a:r>
          </a:p>
          <a:p>
            <a:r>
              <a:rPr lang="is-IS" dirty="0"/>
              <a:t>Vaksine frå 1953</a:t>
            </a:r>
          </a:p>
          <a:p>
            <a:r>
              <a:rPr lang="is-IS" dirty="0"/>
              <a:t>Veldig smittsom: nesten dobbelt så smittsom som Covid </a:t>
            </a:r>
          </a:p>
          <a:p>
            <a:endParaRPr lang="is-IS" dirty="0"/>
          </a:p>
          <a:p>
            <a:pPr marL="0" indent="0">
              <a:buNone/>
            </a:pPr>
            <a:endParaRPr lang="is-IS" dirty="0"/>
          </a:p>
          <a:p>
            <a:endParaRPr lang="is-I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DC7F32-F359-6A8D-69DB-82D9D276E4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85462" y="3115491"/>
            <a:ext cx="3568337" cy="3061472"/>
          </a:xfrm>
        </p:spPr>
        <p:txBody>
          <a:bodyPr>
            <a:normAutofit/>
          </a:bodyPr>
          <a:lstStyle/>
          <a:p>
            <a:endParaRPr lang="is-I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0BE91FD-2118-7E7B-DE49-366150C1E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580" y="380473"/>
            <a:ext cx="3968496" cy="609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6DAF3A-FAEF-56DE-CA49-7206B2C090FD}"/>
              </a:ext>
            </a:extLst>
          </p:cNvPr>
          <p:cNvSpPr/>
          <p:nvPr/>
        </p:nvSpPr>
        <p:spPr>
          <a:xfrm>
            <a:off x="9305925" y="1276350"/>
            <a:ext cx="676275" cy="3429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27CE09-FC05-5870-0850-6FFE4566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6DE2E2-E36C-B841-039E-1DE7731DF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76" y="5805018"/>
            <a:ext cx="2889368" cy="98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99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301C9-0573-B57B-BD2C-CCF1BF340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b="1" dirty="0">
                <a:solidFill>
                  <a:srgbClr val="C00000"/>
                </a:solidFill>
                <a:latin typeface="+mn-lt"/>
              </a:rPr>
              <a:t>Kva er polio?</a:t>
            </a:r>
            <a:endParaRPr lang="is-I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51932-CC92-6CC7-4082-3C51BA812F1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s-IS" dirty="0"/>
              <a:t>Rammar born under 5 år</a:t>
            </a:r>
          </a:p>
          <a:p>
            <a:r>
              <a:rPr lang="is-IS" dirty="0"/>
              <a:t>1- 3 veker inkubasjonstid </a:t>
            </a:r>
          </a:p>
          <a:p>
            <a:r>
              <a:rPr lang="is-IS" dirty="0"/>
              <a:t>90% utan symptom</a:t>
            </a:r>
          </a:p>
          <a:p>
            <a:r>
              <a:rPr lang="nb-NO" dirty="0"/>
              <a:t>Dei aller fleste utviklar milde influensalignende symptomer,</a:t>
            </a:r>
          </a:p>
          <a:p>
            <a:pPr lvl="1"/>
            <a:r>
              <a:rPr lang="nb-NO" dirty="0"/>
              <a:t>svært få utvikler symptom på hjernehinnebetennelse</a:t>
            </a:r>
            <a:endParaRPr lang="is-IS" dirty="0"/>
          </a:p>
          <a:p>
            <a:pPr lvl="1"/>
            <a:r>
              <a:rPr lang="is-IS" dirty="0"/>
              <a:t>1/200 blir</a:t>
            </a:r>
            <a:r>
              <a:rPr lang="is-IS" dirty="0">
                <a:solidFill>
                  <a:srgbClr val="FF0000"/>
                </a:solidFill>
              </a:rPr>
              <a:t> lamme </a:t>
            </a:r>
            <a:r>
              <a:rPr lang="is-IS" dirty="0"/>
              <a:t>(lemmar, luftvegar)</a:t>
            </a:r>
          </a:p>
          <a:p>
            <a:r>
              <a:rPr lang="is-IS" dirty="0"/>
              <a:t>5-10% av dei som blir lamma døyr</a:t>
            </a:r>
          </a:p>
          <a:p>
            <a:r>
              <a:rPr lang="is-IS" dirty="0"/>
              <a:t>3 typer poliovirus er kjende:  PV1, PV2, PV3</a:t>
            </a:r>
          </a:p>
          <a:p>
            <a:pPr lvl="1"/>
            <a:r>
              <a:rPr lang="is-IS" dirty="0"/>
              <a:t>Alle gir symptom </a:t>
            </a:r>
          </a:p>
          <a:p>
            <a:pPr lvl="1"/>
            <a:r>
              <a:rPr lang="is-IS" b="1" dirty="0"/>
              <a:t>PV2 utrydda (2015) og PV3 (2019)  (WHO)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5A40E-B570-494D-D8CB-77580EC4014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is-IS"/>
          </a:p>
        </p:txBody>
      </p:sp>
      <p:pic>
        <p:nvPicPr>
          <p:cNvPr id="2050" name="Picture 2" descr="Young polio victim — Calisphere">
            <a:extLst>
              <a:ext uri="{FF2B5EF4-FFF2-40B4-BE49-F238E27FC236}">
                <a16:creationId xmlns:a16="http://schemas.microsoft.com/office/drawing/2014/main" id="{613695D6-61FF-603A-3D57-10E0792A9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682" y="681037"/>
            <a:ext cx="4277711" cy="545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407C2-8BB8-DE22-2530-90C6AE6C7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6CB094-2EFC-833D-E783-8F543BD40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248484"/>
            <a:ext cx="1957388" cy="60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06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FFDE6DCA-0157-88AD-A938-678A2B61A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663" y="365125"/>
            <a:ext cx="3597537" cy="505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E9C739F-80DA-552D-5FC3-6AAA975DB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4800" b="1" dirty="0">
                <a:solidFill>
                  <a:srgbClr val="C00000"/>
                </a:solidFill>
                <a:latin typeface="+mn-lt"/>
              </a:rPr>
              <a:t>Frå uminnelege tider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BF02E3F-1F83-FEE5-C613-C043231762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47906"/>
            <a:ext cx="6592058" cy="4629057"/>
          </a:xfrm>
        </p:spPr>
        <p:txBody>
          <a:bodyPr>
            <a:normAutofit fontScale="47500" lnSpcReduction="20000"/>
          </a:bodyPr>
          <a:lstStyle/>
          <a:p>
            <a:r>
              <a:rPr lang="is-IS" sz="5100" dirty="0"/>
              <a:t>Polio har fulgt menneska i århundre</a:t>
            </a:r>
          </a:p>
          <a:p>
            <a:r>
              <a:rPr lang="is-IS" sz="5100" dirty="0"/>
              <a:t>Før 1900: Fanst truleg i begrensa område (endemisk) </a:t>
            </a:r>
          </a:p>
          <a:p>
            <a:r>
              <a:rPr lang="is-IS" sz="5100" dirty="0"/>
              <a:t>Utbreidd naturleg immunitet pga. konstant eksponering (dårleg hygiene) </a:t>
            </a:r>
          </a:p>
          <a:p>
            <a:pPr marL="0" indent="0">
              <a:buNone/>
            </a:pPr>
            <a:r>
              <a:rPr lang="is-IS" sz="5100" dirty="0"/>
              <a:t>Frå 1900: med reint vatn og kloakkbehandling: </a:t>
            </a:r>
          </a:p>
          <a:p>
            <a:pPr lvl="1"/>
            <a:r>
              <a:rPr lang="is-IS" sz="4700" dirty="0"/>
              <a:t> immuniteten avtok og epedemiar oppstod</a:t>
            </a:r>
          </a:p>
          <a:p>
            <a:r>
              <a:rPr lang="is-IS" sz="5100" dirty="0"/>
              <a:t>Risiko for pandemi dersom 20% av befolkinga mottakeleg (uvaksinert) </a:t>
            </a:r>
          </a:p>
          <a:p>
            <a:r>
              <a:rPr lang="is-IS" sz="5100" dirty="0"/>
              <a:t>1868: Sør-Odal: Norges/verdas første beskrevne polioepedemi, som ramma 14 personar</a:t>
            </a:r>
          </a:p>
          <a:p>
            <a:r>
              <a:rPr lang="is-IS" sz="5100" dirty="0"/>
              <a:t>Store epedemiar i Norge i 1905, 1911, 1936, 1941 og 1951 - 1953</a:t>
            </a:r>
          </a:p>
          <a:p>
            <a:endParaRPr lang="is-IS" sz="5100" dirty="0"/>
          </a:p>
          <a:p>
            <a:pPr marL="0" indent="0">
              <a:buNone/>
            </a:pPr>
            <a:endParaRPr lang="is-IS" sz="5100" dirty="0"/>
          </a:p>
          <a:p>
            <a:endParaRPr lang="is-I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D0B074-7EBC-AA72-C5F0-7338617558CE}"/>
              </a:ext>
            </a:extLst>
          </p:cNvPr>
          <p:cNvSpPr txBox="1"/>
          <p:nvPr/>
        </p:nvSpPr>
        <p:spPr>
          <a:xfrm>
            <a:off x="7908662" y="5489117"/>
            <a:ext cx="378247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s-IS" sz="2000" dirty="0"/>
          </a:p>
          <a:p>
            <a:r>
              <a:rPr lang="is-IS" dirty="0"/>
              <a:t>Truleg poliotilfelle frå Egypt 1400 f. Kr.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531ABD-82E3-3A65-4A0D-FBC769EE4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61B6FB-1FC7-91AD-566E-1C911A2AB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86" y="6104238"/>
            <a:ext cx="2420618" cy="75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65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57AEB1-54E1-D2F7-1E66-4A54A5F6C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5400" b="1" dirty="0">
                <a:solidFill>
                  <a:srgbClr val="C00000"/>
                </a:solidFill>
                <a:latin typeface="+mn-lt"/>
              </a:rPr>
              <a:t>Navnet poliomyelitt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C36CE0-EB14-82A4-E831-48A455C34F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s-I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poliós</a:t>
            </a:r>
            <a:r>
              <a:rPr lang="is-I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l-G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πολιός)</a:t>
            </a:r>
            <a:r>
              <a:rPr lang="is-I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- grått</a:t>
            </a:r>
          </a:p>
          <a:p>
            <a:r>
              <a:rPr lang="is-I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myelós</a:t>
            </a:r>
            <a:r>
              <a:rPr lang="is-I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(µ</a:t>
            </a:r>
            <a:r>
              <a:rPr lang="el-G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υελός</a:t>
            </a:r>
            <a:r>
              <a:rPr lang="is-I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– marg / ryggmarg</a:t>
            </a:r>
            <a:endParaRPr lang="is-I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FD5C9C7-D4D8-BD09-9EB1-35C41A46FB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s-IS"/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247B9769-629D-C1E7-BE8B-80B3515AE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868" y="628785"/>
            <a:ext cx="7262132" cy="529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4350F5-9031-14A9-33B6-E2BF0FED9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Lidun Hareide End Polio Now Coordinator Rotary Zone 18</a:t>
            </a:r>
            <a:endParaRPr lang="is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1F4C82-C37F-D9A6-27ED-28B993A31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137" y="6230988"/>
            <a:ext cx="1977724" cy="61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94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39310</TotalTime>
  <Words>990</Words>
  <Application>Microsoft Office PowerPoint</Application>
  <PresentationFormat>Widescreen</PresentationFormat>
  <Paragraphs>161</Paragraphs>
  <Slides>23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23</vt:i4>
      </vt:variant>
    </vt:vector>
  </HeadingPairs>
  <TitlesOfParts>
    <vt:vector size="30" baseType="lpstr">
      <vt:lpstr>Aptos</vt:lpstr>
      <vt:lpstr>Arial</vt:lpstr>
      <vt:lpstr>Calibri</vt:lpstr>
      <vt:lpstr>Calibri Light</vt:lpstr>
      <vt:lpstr>interfaceregular</vt:lpstr>
      <vt:lpstr>Wingdings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Kva er polio?</vt:lpstr>
      <vt:lpstr>Kva er polio?</vt:lpstr>
      <vt:lpstr>Frå uminnelege tider</vt:lpstr>
      <vt:lpstr>Navnet poliomyelitt</vt:lpstr>
      <vt:lpstr>PowerPoint-presentasjon</vt:lpstr>
      <vt:lpstr>Salk og Sabin</vt:lpstr>
      <vt:lpstr>PowerPoint-presentasjon</vt:lpstr>
      <vt:lpstr>Utrydding av polio</vt:lpstr>
      <vt:lpstr>Utrydding av polio</vt:lpstr>
      <vt:lpstr>Naturleg (vill) polio no</vt:lpstr>
      <vt:lpstr>Utfordring Ei mutert stamme av levande vaksine (VDPV2)</vt:lpstr>
      <vt:lpstr>Nylege døme på polio i vesten</vt:lpstr>
      <vt:lpstr>PowerPoint-presentasjon</vt:lpstr>
      <vt:lpstr>Kvar finst det polio i 2025?</vt:lpstr>
      <vt:lpstr>Kva forsinkar utrydding av polio?</vt:lpstr>
      <vt:lpstr>Til slutt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Polio vaccine</dc:title>
  <dc:creator>Sigurður Guðmundsson</dc:creator>
  <cp:lastModifiedBy>Bente Kittelsen</cp:lastModifiedBy>
  <cp:revision>80</cp:revision>
  <dcterms:created xsi:type="dcterms:W3CDTF">2022-12-05T10:18:16Z</dcterms:created>
  <dcterms:modified xsi:type="dcterms:W3CDTF">2025-09-11T11:27:24Z</dcterms:modified>
</cp:coreProperties>
</file>