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1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 og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teks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1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 Johnny Appleseed</a:t>
            </a:r>
          </a:p>
        </p:txBody>
      </p:sp>
      <p:sp>
        <p:nvSpPr>
          <p:cNvPr id="94" name="«Skriv et sitat her.»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«Skriv et sitat her.»</a:t>
            </a:r>
          </a:p>
        </p:txBody>
      </p:sp>
      <p:sp>
        <p:nvSpPr>
          <p:cNvPr id="9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teltekst"/>
          <p:cNvSpPr txBox="1">
            <a:spLocks noGrp="1"/>
          </p:cNvSpPr>
          <p:nvPr>
            <p:ph type="title"/>
          </p:nvPr>
        </p:nvSpPr>
        <p:spPr>
          <a:xfrm>
            <a:off x="443306" y="1852124"/>
            <a:ext cx="12118188" cy="814508"/>
          </a:xfrm>
          <a:prstGeom prst="rect">
            <a:avLst/>
          </a:prstGeom>
        </p:spPr>
        <p:txBody>
          <a:bodyPr lIns="130026" tIns="130026" rIns="130026" bIns="130026" anchor="t"/>
          <a:lstStyle>
            <a:lvl1pPr algn="l" defTabSz="1733973">
              <a:defRPr sz="5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Titteltekst</a:t>
            </a:r>
          </a:p>
        </p:txBody>
      </p:sp>
      <p:sp>
        <p:nvSpPr>
          <p:cNvPr id="118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443306" y="2858275"/>
            <a:ext cx="12118188" cy="4858881"/>
          </a:xfrm>
          <a:prstGeom prst="rect">
            <a:avLst/>
          </a:prstGeom>
        </p:spPr>
        <p:txBody>
          <a:bodyPr lIns="130026" tIns="130026" rIns="130026" bIns="130026" anchor="t"/>
          <a:lstStyle>
            <a:lvl1pPr marL="762000" indent="-647700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●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3679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○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51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■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23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●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739571" indent="-771071" defTabSz="1733973">
              <a:lnSpc>
                <a:spcPct val="115000"/>
              </a:lnSpc>
              <a:spcBef>
                <a:spcPts val="0"/>
              </a:spcBef>
              <a:buClr>
                <a:srgbClr val="595959"/>
              </a:buClr>
              <a:buSzPts val="3400"/>
              <a:buFont typeface="Arial"/>
              <a:buChar char="○"/>
              <a:defRPr sz="34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19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12430201" y="7871586"/>
            <a:ext cx="399891" cy="519276"/>
          </a:xfrm>
          <a:prstGeom prst="rect">
            <a:avLst/>
          </a:prstGeom>
        </p:spPr>
        <p:txBody>
          <a:bodyPr lIns="130026" tIns="130026" rIns="130026" bIns="130026" anchor="ctr"/>
          <a:lstStyle>
            <a:lvl1pPr algn="r" defTabSz="1733973">
              <a:defRPr sz="180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horisont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telteks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2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2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sentr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teks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Titteltekst</a:t>
            </a:r>
          </a:p>
        </p:txBody>
      </p:sp>
      <p:sp>
        <p:nvSpPr>
          <p:cNvPr id="40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9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57" name="Brødtekst nivå 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5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, punktteg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67" name="Brødtekst nivå én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8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6385373" y="9296400"/>
            <a:ext cx="227280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7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3 per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teks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Titteltekst</a:t>
            </a:r>
          </a:p>
        </p:txBody>
      </p:sp>
      <p:sp>
        <p:nvSpPr>
          <p:cNvPr id="3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6385373" y="9296400"/>
            <a:ext cx="227280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otary Mentoring"/>
          <p:cNvSpPr txBox="1">
            <a:spLocks noGrp="1"/>
          </p:cNvSpPr>
          <p:nvPr>
            <p:ph type="ctrTitle"/>
          </p:nvPr>
        </p:nvSpPr>
        <p:spPr>
          <a:xfrm>
            <a:off x="7196403" y="2537186"/>
            <a:ext cx="4954933" cy="410896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l"/>
            <a:r>
              <a:rPr lang="nb-NO">
                <a:solidFill>
                  <a:schemeClr val="bg1"/>
                </a:solidFill>
              </a:rPr>
              <a:t>Rotary Mentoring</a:t>
            </a:r>
          </a:p>
        </p:txBody>
      </p:sp>
      <p:sp>
        <p:nvSpPr>
          <p:cNvPr id="129" name="Bjørgulf Haukelid - Vestheim Rotary…"/>
          <p:cNvSpPr txBox="1">
            <a:spLocks noGrp="1"/>
          </p:cNvSpPr>
          <p:nvPr>
            <p:ph type="subTitle" sz="quarter" idx="1"/>
          </p:nvPr>
        </p:nvSpPr>
        <p:spPr>
          <a:xfrm>
            <a:off x="7196402" y="6756825"/>
            <a:ext cx="4954933" cy="163251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 defTabSz="537463">
              <a:spcAft>
                <a:spcPts val="600"/>
              </a:spcAft>
              <a:defRPr sz="3404"/>
            </a:pPr>
            <a:r>
              <a:rPr lang="nb-NO" sz="2500">
                <a:solidFill>
                  <a:schemeClr val="bg1"/>
                </a:solidFill>
              </a:rPr>
              <a:t>Bjørgulf Haukelid - Vestheim Rotary</a:t>
            </a:r>
          </a:p>
          <a:p>
            <a:pPr algn="l" defTabSz="537463">
              <a:spcAft>
                <a:spcPts val="600"/>
              </a:spcAft>
              <a:defRPr sz="3404"/>
            </a:pPr>
            <a:r>
              <a:rPr lang="nb-NO" sz="2500">
                <a:solidFill>
                  <a:schemeClr val="bg1"/>
                </a:solidFill>
              </a:rPr>
              <a:t>20190315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584300" cy="97536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25764" cy="97536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0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340" y="1745028"/>
            <a:ext cx="4317700" cy="43177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198">
            <a:extLst>
              <a:ext uri="{FF2B5EF4-FFF2-40B4-BE49-F238E27FC236}">
                <a16:creationId xmlns:a16="http://schemas.microsoft.com/office/drawing/2014/main" id="{E02F3C71-C981-4614-98EA-D6C494F80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59341" y="456783"/>
            <a:ext cx="7652531" cy="8386479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Google Shape;176;p22"/>
          <p:cNvSpPr txBox="1">
            <a:spLocks noGrp="1"/>
          </p:cNvSpPr>
          <p:nvPr>
            <p:ph type="title"/>
          </p:nvPr>
        </p:nvSpPr>
        <p:spPr>
          <a:xfrm>
            <a:off x="876283" y="910596"/>
            <a:ext cx="6618650" cy="19128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defTabSz="1335159">
              <a:defRPr sz="4004"/>
            </a:lvl1pPr>
          </a:lstStyle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Rotary Mentoring i aksjon</a:t>
            </a:r>
          </a:p>
        </p:txBody>
      </p:sp>
      <p:sp>
        <p:nvSpPr>
          <p:cNvPr id="190" name="Google Shape;177;p22"/>
          <p:cNvSpPr txBox="1">
            <a:spLocks noGrp="1"/>
          </p:cNvSpPr>
          <p:nvPr>
            <p:ph type="body" idx="1"/>
          </p:nvPr>
        </p:nvSpPr>
        <p:spPr>
          <a:xfrm>
            <a:off x="876282" y="3017617"/>
            <a:ext cx="6618650" cy="5158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-228600" defTabSz="914400">
              <a:lnSpc>
                <a:spcPct val="90000"/>
              </a:lnSpc>
              <a:spcBef>
                <a:spcPts val="3000"/>
              </a:spcBef>
              <a:buSzTx/>
              <a:buFont typeface="Arial" panose="020B0604020202020204" pitchFamily="34" charset="0"/>
              <a:buChar char="•"/>
            </a:pPr>
            <a:endParaRPr lang="en-US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92" name="Google Shape;179;p22" descr="Google Shape;179;p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013" y="3431441"/>
            <a:ext cx="4311903" cy="2437162"/>
          </a:xfrm>
          <a:prstGeom prst="rect">
            <a:avLst/>
          </a:prstGeom>
        </p:spPr>
      </p:pic>
      <p:pic>
        <p:nvPicPr>
          <p:cNvPr id="191" name="Google Shape;178;p22" descr="Google Shape;178;p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3555" y="456783"/>
            <a:ext cx="4311904" cy="2447004"/>
          </a:xfrm>
          <a:prstGeom prst="rect">
            <a:avLst/>
          </a:prstGeom>
        </p:spPr>
      </p:pic>
      <p:pic>
        <p:nvPicPr>
          <p:cNvPr id="19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Google Shape;178;p22" descr="Google Shape;178;p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034" y="8950150"/>
            <a:ext cx="5502650" cy="312313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Mentoring:  IKKE et kurs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7440"/>
            </a:lvl1pPr>
          </a:lstStyle>
          <a:p>
            <a:r>
              <a:t>Mentoring:  IKKE et kurs!</a:t>
            </a:r>
          </a:p>
        </p:txBody>
      </p:sp>
      <p:sp>
        <p:nvSpPr>
          <p:cNvPr id="133" name="Gode, ærlige samtaler mellom to voksne mennesk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Gode, ærlige samtaler mellom to voksne mennesker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Begge parter lærer: Kompetanse vokser når den deles!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Bevisstgjøring gjennom gode spørsmål og refleksjon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Gode spørsmål er bedre enn svar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Klargjøre mål - Endre vaner - Hjemmelekser - Oppfølging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Dokumenteres i en avtale (Forventninger)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Adepten (Mentee) må være motoren</a:t>
            </a:r>
          </a:p>
        </p:txBody>
      </p:sp>
      <p:pic>
        <p:nvPicPr>
          <p:cNvPr id="13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00" y="101600"/>
            <a:ext cx="1014239" cy="10142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Vestheim Rot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Vestheim Rotary</a:t>
            </a:r>
          </a:p>
        </p:txBody>
      </p:sp>
      <p:sp>
        <p:nvSpPr>
          <p:cNvPr id="137" name="50 medlemmer, snittalder rundt 60 å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84479" indent="-284479" defTabSz="373887">
              <a:spcBef>
                <a:spcPts val="2600"/>
              </a:spcBef>
              <a:defRPr sz="2048"/>
            </a:pPr>
            <a:r>
              <a:t>50 medlemmer, snittalder rundt 60 år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3000 års livserfaring, 2000 års yrkeserfaring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Har greid oss bra i livet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Har masse kompetanse </a:t>
            </a:r>
          </a:p>
          <a:p>
            <a:pPr marL="284479" indent="-284479" defTabSz="373887">
              <a:spcBef>
                <a:spcPts val="2600"/>
              </a:spcBef>
              <a:defRPr sz="2048"/>
            </a:pPr>
            <a:r>
              <a:t>Service above self: 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Hjelpe andre, bruke vår kompetanse. 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Bidra i samfunnet. Gjøre noe sammen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Tjene litt penger til klubbens humanitære prosjekter</a:t>
            </a:r>
          </a:p>
          <a:p>
            <a:pPr marL="284479" indent="-284479" defTabSz="373887">
              <a:spcBef>
                <a:spcPts val="2600"/>
              </a:spcBef>
              <a:defRPr sz="2048"/>
            </a:pPr>
            <a:r>
              <a:t>Eksportere til andre Rotary-klubber</a:t>
            </a:r>
          </a:p>
          <a:p>
            <a:pPr marL="853439" lvl="2" indent="-284479" defTabSz="373887">
              <a:spcBef>
                <a:spcPts val="2600"/>
              </a:spcBef>
              <a:defRPr sz="2048"/>
            </a:pPr>
            <a:r>
              <a:t>Stort potensiale (Profilering, rekruttering, økonomisk)</a:t>
            </a:r>
          </a:p>
        </p:txBody>
      </p:sp>
      <p:pic>
        <p:nvPicPr>
          <p:cNvPr id="138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ol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Roller</a:t>
            </a:r>
          </a:p>
        </p:txBody>
      </p:sp>
      <p:sp>
        <p:nvSpPr>
          <p:cNvPr id="141" name="Brødtekst"/>
          <p:cNvSpPr txBox="1">
            <a:spLocks noGrp="1"/>
          </p:cNvSpPr>
          <p:nvPr>
            <p:ph type="body" idx="1"/>
          </p:nvPr>
        </p:nvSpPr>
        <p:spPr>
          <a:xfrm>
            <a:off x="952500" y="1987258"/>
            <a:ext cx="11099800" cy="6890042"/>
          </a:xfrm>
          <a:prstGeom prst="rect">
            <a:avLst/>
          </a:prstGeom>
        </p:spPr>
        <p:txBody>
          <a:bodyPr/>
          <a:lstStyle/>
          <a:p>
            <a:pPr marL="0" indent="0" defTabSz="457200">
              <a:lnSpc>
                <a:spcPts val="4400"/>
              </a:lnSpc>
              <a:spcBef>
                <a:spcPts val="0"/>
              </a:spcBef>
              <a:buSzTx/>
              <a:buNone/>
              <a:defRPr sz="1866">
                <a:latin typeface="Arial"/>
                <a:ea typeface="Arial"/>
                <a:cs typeface="Arial"/>
                <a:sym typeface="Arial"/>
              </a:defRPr>
            </a:pPr>
            <a:endParaRPr lang="nb-NO" dirty="0"/>
          </a:p>
          <a:p>
            <a:pPr marL="0" indent="0" defTabSz="457200">
              <a:lnSpc>
                <a:spcPts val="4400"/>
              </a:lnSpc>
              <a:spcBef>
                <a:spcPts val="0"/>
              </a:spcBef>
              <a:buSzTx/>
              <a:buNone/>
              <a:defRPr sz="1866">
                <a:latin typeface="Arial"/>
                <a:ea typeface="Arial"/>
                <a:cs typeface="Arial"/>
                <a:sym typeface="Arial"/>
              </a:defRPr>
            </a:pPr>
            <a:r>
              <a:rPr lang="nb-NO" dirty="0"/>
              <a:t>@</a:t>
            </a:r>
            <a:endParaRPr dirty="0"/>
          </a:p>
        </p:txBody>
      </p:sp>
      <p:sp>
        <p:nvSpPr>
          <p:cNvPr id="142" name="Sirkel"/>
          <p:cNvSpPr/>
          <p:nvPr/>
        </p:nvSpPr>
        <p:spPr>
          <a:xfrm>
            <a:off x="5735852" y="2762266"/>
            <a:ext cx="1270001" cy="1270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3" name="Sirkel"/>
          <p:cNvSpPr/>
          <p:nvPr/>
        </p:nvSpPr>
        <p:spPr>
          <a:xfrm>
            <a:off x="5753100" y="4838700"/>
            <a:ext cx="1270000" cy="1270000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4" name="Oval"/>
          <p:cNvSpPr/>
          <p:nvPr/>
        </p:nvSpPr>
        <p:spPr>
          <a:xfrm>
            <a:off x="42799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5" name="Oval"/>
          <p:cNvSpPr/>
          <p:nvPr/>
        </p:nvSpPr>
        <p:spPr>
          <a:xfrm>
            <a:off x="53213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6" name="Oval"/>
          <p:cNvSpPr/>
          <p:nvPr/>
        </p:nvSpPr>
        <p:spPr>
          <a:xfrm>
            <a:off x="654685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7" name="Oval"/>
          <p:cNvSpPr/>
          <p:nvPr/>
        </p:nvSpPr>
        <p:spPr>
          <a:xfrm>
            <a:off x="7594600" y="6718300"/>
            <a:ext cx="699542" cy="760363"/>
          </a:xfrm>
          <a:prstGeom prst="ellipse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8" name="Adept"/>
          <p:cNvSpPr txBox="1"/>
          <p:nvPr/>
        </p:nvSpPr>
        <p:spPr>
          <a:xfrm>
            <a:off x="5899200" y="5243170"/>
            <a:ext cx="97780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Adept</a:t>
            </a:r>
          </a:p>
        </p:txBody>
      </p:sp>
      <p:sp>
        <p:nvSpPr>
          <p:cNvPr id="149" name="Sjef"/>
          <p:cNvSpPr txBox="1"/>
          <p:nvPr/>
        </p:nvSpPr>
        <p:spPr>
          <a:xfrm>
            <a:off x="6051448" y="3261970"/>
            <a:ext cx="6733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Sjef</a:t>
            </a:r>
          </a:p>
        </p:txBody>
      </p:sp>
      <p:sp>
        <p:nvSpPr>
          <p:cNvPr id="150" name="Rektangel"/>
          <p:cNvSpPr/>
          <p:nvPr/>
        </p:nvSpPr>
        <p:spPr>
          <a:xfrm>
            <a:off x="3142406" y="7925643"/>
            <a:ext cx="6081267" cy="98013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1" name="Ansatte"/>
          <p:cNvSpPr txBox="1"/>
          <p:nvPr/>
        </p:nvSpPr>
        <p:spPr>
          <a:xfrm>
            <a:off x="5671020" y="6431731"/>
            <a:ext cx="123200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Ansatte</a:t>
            </a:r>
          </a:p>
        </p:txBody>
      </p:sp>
      <p:sp>
        <p:nvSpPr>
          <p:cNvPr id="152" name="Produkter/Tjenester"/>
          <p:cNvSpPr txBox="1"/>
          <p:nvPr/>
        </p:nvSpPr>
        <p:spPr>
          <a:xfrm>
            <a:off x="4868671" y="8185180"/>
            <a:ext cx="3038857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Produkter/Tjenester</a:t>
            </a:r>
          </a:p>
        </p:txBody>
      </p:sp>
      <p:sp>
        <p:nvSpPr>
          <p:cNvPr id="153" name="Rektangel"/>
          <p:cNvSpPr/>
          <p:nvPr/>
        </p:nvSpPr>
        <p:spPr>
          <a:xfrm>
            <a:off x="4159026" y="6463481"/>
            <a:ext cx="4458148" cy="1270001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54" name="tKPq6f6ljSB74vUFDK1fCI81Nxvwc_bn3XhhJaxzyu3db_UHFt0h6uXRiwaMpcQzO32539oFcO61nn7mdYxkSZQmBFclV83_y4l8GPizDWKYjz8E4GUiOYBcW2L4q-MKx7CY2CbAHmc.png" descr="tKPq6f6ljSB74vUFDK1fCI81Nxvwc_bn3XhhJaxzyu3db_UHFt0h6uXRiwaMpcQzO32539oFcO61nn7mdYxkSZQmBFclV83_y4l8GPizDWKYjz8E4GUiOYBcW2L4q-MKx7CY2CbAHm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650" y="4625565"/>
            <a:ext cx="1362768" cy="18923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Levere resultatene og skape en bedre fremtid…"/>
          <p:cNvSpPr txBox="1"/>
          <p:nvPr/>
        </p:nvSpPr>
        <p:spPr>
          <a:xfrm>
            <a:off x="6851236" y="2737781"/>
            <a:ext cx="4744873" cy="1157753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4400"/>
              </a:lnSpc>
              <a:defRPr sz="1866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Levere</a:t>
            </a:r>
            <a:r>
              <a:rPr dirty="0"/>
              <a:t> </a:t>
            </a:r>
            <a:r>
              <a:rPr dirty="0" err="1"/>
              <a:t>resultatene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skape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</a:t>
            </a:r>
            <a:r>
              <a:rPr dirty="0" err="1"/>
              <a:t>bedre</a:t>
            </a:r>
            <a:r>
              <a:rPr dirty="0"/>
              <a:t> </a:t>
            </a:r>
            <a:r>
              <a:rPr dirty="0" err="1"/>
              <a:t>fremtid</a:t>
            </a:r>
            <a:endParaRPr sz="1200" b="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56" name="Lede og lytte. Modig.…"/>
          <p:cNvSpPr txBox="1"/>
          <p:nvPr/>
        </p:nvSpPr>
        <p:spPr>
          <a:xfrm>
            <a:off x="6946081" y="4279799"/>
            <a:ext cx="4299413" cy="2286203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4400"/>
              </a:lnSpc>
              <a:defRPr sz="1866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Lede</a:t>
            </a:r>
            <a:r>
              <a:rPr dirty="0"/>
              <a:t> </a:t>
            </a:r>
            <a:r>
              <a:rPr dirty="0" err="1"/>
              <a:t>og</a:t>
            </a:r>
            <a:r>
              <a:rPr dirty="0"/>
              <a:t> </a:t>
            </a:r>
            <a:r>
              <a:rPr dirty="0" err="1"/>
              <a:t>lytte</a:t>
            </a:r>
            <a:r>
              <a:rPr dirty="0"/>
              <a:t>. </a:t>
            </a:r>
            <a:r>
              <a:rPr dirty="0" err="1"/>
              <a:t>Modig</a:t>
            </a:r>
            <a:r>
              <a:rPr dirty="0"/>
              <a:t>.</a:t>
            </a:r>
            <a:endParaRPr lang="nb-NO" sz="1200" b="0" dirty="0">
              <a:latin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>
                <a:latin typeface="Arial"/>
                <a:ea typeface="Arial"/>
                <a:cs typeface="Arial"/>
                <a:sym typeface="Arial"/>
              </a:defRPr>
            </a:pPr>
            <a:r>
              <a:rPr b="0" dirty="0" err="1"/>
              <a:t>Konvertere</a:t>
            </a:r>
            <a:r>
              <a:rPr b="0" dirty="0"/>
              <a:t> planer </a:t>
            </a:r>
            <a:r>
              <a:rPr b="0" dirty="0" err="1"/>
              <a:t>og</a:t>
            </a:r>
            <a:r>
              <a:rPr b="0" dirty="0"/>
              <a:t> </a:t>
            </a:r>
            <a:r>
              <a:rPr b="0" dirty="0" err="1"/>
              <a:t>budsjett</a:t>
            </a:r>
            <a:r>
              <a:rPr b="0" dirty="0"/>
              <a:t> </a:t>
            </a:r>
            <a:r>
              <a:rPr b="0" dirty="0" err="1"/>
              <a:t>til</a:t>
            </a:r>
            <a:endParaRPr lang="nb-NO" b="0" dirty="0"/>
          </a:p>
          <a:p>
            <a:pPr algn="l" defTabSz="457200">
              <a:lnSpc>
                <a:spcPts val="4400"/>
              </a:lnSpc>
              <a:defRPr sz="1866">
                <a:latin typeface="Arial"/>
                <a:ea typeface="Arial"/>
                <a:cs typeface="Arial"/>
                <a:sym typeface="Arial"/>
              </a:defRPr>
            </a:pPr>
            <a:r>
              <a:rPr b="0" dirty="0" err="1"/>
              <a:t>konkrete</a:t>
            </a:r>
            <a:r>
              <a:rPr b="0" dirty="0"/>
              <a:t> </a:t>
            </a:r>
            <a:r>
              <a:rPr b="0" dirty="0" err="1"/>
              <a:t>resultater</a:t>
            </a:r>
            <a:r>
              <a:rPr b="0" dirty="0"/>
              <a:t>. </a:t>
            </a:r>
            <a:r>
              <a:rPr b="0" dirty="0" err="1"/>
              <a:t>Forbedre</a:t>
            </a:r>
            <a:r>
              <a:rPr b="0" dirty="0"/>
              <a:t> </a:t>
            </a:r>
            <a:r>
              <a:rPr b="0" dirty="0" err="1"/>
              <a:t>rutinene</a:t>
            </a:r>
            <a:r>
              <a:rPr b="0" dirty="0"/>
              <a:t>.</a:t>
            </a:r>
            <a:endParaRPr sz="1200" b="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b="0" dirty="0" err="1"/>
              <a:t>Gjøre</a:t>
            </a:r>
            <a:r>
              <a:rPr b="0" dirty="0"/>
              <a:t> de </a:t>
            </a:r>
            <a:r>
              <a:rPr b="0" dirty="0" err="1"/>
              <a:t>ansatte</a:t>
            </a:r>
            <a:r>
              <a:rPr b="0" dirty="0"/>
              <a:t> </a:t>
            </a:r>
            <a:r>
              <a:rPr b="0" dirty="0" err="1"/>
              <a:t>gode</a:t>
            </a:r>
            <a:r>
              <a:rPr b="0" dirty="0"/>
              <a:t>, </a:t>
            </a:r>
            <a:r>
              <a:rPr b="0" dirty="0" err="1"/>
              <a:t>trygge</a:t>
            </a:r>
            <a:r>
              <a:rPr b="0" dirty="0"/>
              <a:t> </a:t>
            </a:r>
            <a:r>
              <a:rPr b="0" dirty="0" err="1"/>
              <a:t>og</a:t>
            </a:r>
            <a:r>
              <a:rPr b="0" dirty="0"/>
              <a:t> </a:t>
            </a:r>
            <a:r>
              <a:rPr b="0" dirty="0" err="1"/>
              <a:t>stolte</a:t>
            </a:r>
            <a:r>
              <a:rPr dirty="0"/>
              <a:t>. 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57" name="Uavhengig…"/>
          <p:cNvSpPr txBox="1"/>
          <p:nvPr/>
        </p:nvSpPr>
        <p:spPr>
          <a:xfrm>
            <a:off x="1302096" y="6588140"/>
            <a:ext cx="1285876" cy="111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t>Uavhengig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t>Pålitelig</a:t>
            </a:r>
            <a:endParaRPr sz="120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t>Erfaren</a:t>
            </a:r>
            <a:endParaRPr sz="120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58" name="Mentor"/>
          <p:cNvSpPr txBox="1"/>
          <p:nvPr/>
        </p:nvSpPr>
        <p:spPr>
          <a:xfrm>
            <a:off x="1274927" y="4011270"/>
            <a:ext cx="115854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Mentor</a:t>
            </a:r>
          </a:p>
        </p:txBody>
      </p:sp>
      <p:sp>
        <p:nvSpPr>
          <p:cNvPr id="159" name="Lytte…"/>
          <p:cNvSpPr txBox="1"/>
          <p:nvPr/>
        </p:nvSpPr>
        <p:spPr>
          <a:xfrm>
            <a:off x="2737891" y="4228173"/>
            <a:ext cx="1278534" cy="2286203"/>
          </a:xfrm>
          <a:prstGeom prst="rect">
            <a:avLst/>
          </a:prstGeom>
          <a:ln w="12700">
            <a:solidFill>
              <a:schemeClr val="accent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Lytte</a:t>
            </a:r>
            <a:endParaRPr lang="nb-NO" sz="1200" dirty="0">
              <a:latin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Spørre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Fortelle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Utfordre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60" name="Trekant"/>
          <p:cNvSpPr/>
          <p:nvPr/>
        </p:nvSpPr>
        <p:spPr>
          <a:xfrm>
            <a:off x="2642865" y="2755869"/>
            <a:ext cx="7534474" cy="5010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ln w="7620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1" name="Linje"/>
          <p:cNvSpPr/>
          <p:nvPr/>
        </p:nvSpPr>
        <p:spPr>
          <a:xfrm>
            <a:off x="2642111" y="5473700"/>
            <a:ext cx="3095295" cy="0"/>
          </a:xfrm>
          <a:prstGeom prst="line">
            <a:avLst/>
          </a:prstGeom>
          <a:ln w="50800">
            <a:solidFill>
              <a:schemeClr val="accent5">
                <a:hueOff val="-82419"/>
                <a:satOff val="-9513"/>
                <a:lumOff val="-16343"/>
              </a:schemeClr>
            </a:solidFill>
            <a:miter lim="400000"/>
            <a:headEnd type="triangle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2" name="Motor…"/>
          <p:cNvSpPr txBox="1"/>
          <p:nvPr/>
        </p:nvSpPr>
        <p:spPr>
          <a:xfrm>
            <a:off x="4553898" y="4241800"/>
            <a:ext cx="1278534" cy="2286203"/>
          </a:xfrm>
          <a:prstGeom prst="rect">
            <a:avLst/>
          </a:prstGeom>
          <a:ln w="12700">
            <a:solidFill>
              <a:schemeClr val="accent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Motor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Forberede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Ærlig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  <a:p>
            <a:pPr algn="l" defTabSz="457200">
              <a:lnSpc>
                <a:spcPts val="4400"/>
              </a:lnSpc>
              <a:defRPr sz="1866" b="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Lekser</a:t>
            </a:r>
            <a:endParaRPr sz="1200" dirty="0"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63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Levere Kvalite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Levere Kvalitet?</a:t>
            </a:r>
          </a:p>
        </p:txBody>
      </p:sp>
      <p:sp>
        <p:nvSpPr>
          <p:cNvPr id="166" name="Kvalitet: Når adepten får det hun/han forventer! Bli enige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Kvalitet: Når adepten får det hun/han </a:t>
            </a:r>
            <a:r>
              <a:rPr b="1"/>
              <a:t>forventer</a:t>
            </a:r>
            <a:r>
              <a:t>! Bli enige!</a:t>
            </a:r>
          </a:p>
          <a:p>
            <a:r>
              <a:t>Etablere tillit. Gi av deg selv.</a:t>
            </a:r>
          </a:p>
          <a:p>
            <a:r>
              <a:t>Definer klare mål for relasjonen og dokumenter i en avtale</a:t>
            </a:r>
          </a:p>
          <a:p>
            <a:pPr lvl="1"/>
            <a:r>
              <a:t>Hvordan ser suksess ut?</a:t>
            </a:r>
          </a:p>
          <a:p>
            <a:r>
              <a:t>Følg opp underveis, endre hvis nødvendig</a:t>
            </a:r>
          </a:p>
          <a:p>
            <a:r>
              <a:t>Ha det moro!</a:t>
            </a:r>
          </a:p>
        </p:txBody>
      </p:sp>
      <p:pic>
        <p:nvPicPr>
          <p:cNvPr id="167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rosesse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Prosessen</a:t>
            </a:r>
          </a:p>
        </p:txBody>
      </p:sp>
      <p:sp>
        <p:nvSpPr>
          <p:cNvPr id="170" name="Minimum 10 møter/1 time i løpet av et år. (Blir gjerne lenger!)…"/>
          <p:cNvSpPr txBox="1">
            <a:spLocks noGrp="1"/>
          </p:cNvSpPr>
          <p:nvPr>
            <p:ph type="body" idx="1"/>
          </p:nvPr>
        </p:nvSpPr>
        <p:spPr>
          <a:xfrm>
            <a:off x="685800" y="933450"/>
            <a:ext cx="11633200" cy="6286500"/>
          </a:xfrm>
          <a:prstGeom prst="rect">
            <a:avLst/>
          </a:prstGeom>
        </p:spPr>
        <p:txBody>
          <a:bodyPr/>
          <a:lstStyle/>
          <a:p>
            <a:r>
              <a:t>Minimum 10 møter/1 time i løpet av et år. (Blir gjerne lenger!)</a:t>
            </a:r>
          </a:p>
          <a:p>
            <a:r>
              <a:t>2-3 fellessamlinger med ledelse/adepter/mentorer</a:t>
            </a:r>
          </a:p>
          <a:p>
            <a:r>
              <a:t>Adeptene inviteres til Rotary-møtene</a:t>
            </a:r>
          </a:p>
          <a:p>
            <a:r>
              <a:t>Mentorene møtes og utveksler erfaringer</a:t>
            </a:r>
          </a:p>
        </p:txBody>
      </p:sp>
      <p:sp>
        <p:nvSpPr>
          <p:cNvPr id="171" name="Tømme…"/>
          <p:cNvSpPr txBox="1"/>
          <p:nvPr/>
        </p:nvSpPr>
        <p:spPr>
          <a:xfrm>
            <a:off x="924509" y="6837020"/>
            <a:ext cx="138348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Tømme </a:t>
            </a:r>
          </a:p>
          <a:p>
            <a:r>
              <a:t>hodet</a:t>
            </a:r>
          </a:p>
        </p:txBody>
      </p:sp>
      <p:sp>
        <p:nvSpPr>
          <p:cNvPr id="172" name="Hjemme-…"/>
          <p:cNvSpPr txBox="1"/>
          <p:nvPr/>
        </p:nvSpPr>
        <p:spPr>
          <a:xfrm>
            <a:off x="2368956" y="6837020"/>
            <a:ext cx="1535888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Hjemme-</a:t>
            </a:r>
          </a:p>
          <a:p>
            <a:r>
              <a:t>lekse</a:t>
            </a:r>
          </a:p>
        </p:txBody>
      </p:sp>
      <p:sp>
        <p:nvSpPr>
          <p:cNvPr id="173" name="Dagens…"/>
          <p:cNvSpPr txBox="1"/>
          <p:nvPr/>
        </p:nvSpPr>
        <p:spPr>
          <a:xfrm>
            <a:off x="3965803" y="6837020"/>
            <a:ext cx="1390194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Dagens </a:t>
            </a:r>
          </a:p>
          <a:p>
            <a:r>
              <a:t>tema</a:t>
            </a:r>
          </a:p>
        </p:txBody>
      </p:sp>
      <p:sp>
        <p:nvSpPr>
          <p:cNvPr id="174" name="Konkludere"/>
          <p:cNvSpPr txBox="1"/>
          <p:nvPr/>
        </p:nvSpPr>
        <p:spPr>
          <a:xfrm>
            <a:off x="5343245" y="7021170"/>
            <a:ext cx="178491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Konkludere</a:t>
            </a:r>
          </a:p>
        </p:txBody>
      </p:sp>
      <p:sp>
        <p:nvSpPr>
          <p:cNvPr id="175" name="Lekser til…"/>
          <p:cNvSpPr txBox="1"/>
          <p:nvPr/>
        </p:nvSpPr>
        <p:spPr>
          <a:xfrm>
            <a:off x="7225487" y="6837020"/>
            <a:ext cx="1728826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Lekser til </a:t>
            </a:r>
          </a:p>
          <a:p>
            <a:r>
              <a:t>neste gang</a:t>
            </a:r>
          </a:p>
        </p:txBody>
      </p:sp>
      <p:sp>
        <p:nvSpPr>
          <p:cNvPr id="176" name="Neste…"/>
          <p:cNvSpPr txBox="1"/>
          <p:nvPr/>
        </p:nvSpPr>
        <p:spPr>
          <a:xfrm>
            <a:off x="9051645" y="6837020"/>
            <a:ext cx="1130505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Neste </a:t>
            </a:r>
          </a:p>
          <a:p>
            <a:r>
              <a:t>møter</a:t>
            </a:r>
          </a:p>
        </p:txBody>
      </p:sp>
      <p:sp>
        <p:nvSpPr>
          <p:cNvPr id="177" name="Rektangel"/>
          <p:cNvSpPr/>
          <p:nvPr/>
        </p:nvSpPr>
        <p:spPr>
          <a:xfrm>
            <a:off x="752574" y="6616700"/>
            <a:ext cx="9794578" cy="1270000"/>
          </a:xfrm>
          <a:prstGeom prst="rect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78" name="* 10"/>
          <p:cNvSpPr txBox="1"/>
          <p:nvPr/>
        </p:nvSpPr>
        <p:spPr>
          <a:xfrm>
            <a:off x="10823803" y="6779230"/>
            <a:ext cx="1369505" cy="944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500"/>
            </a:lvl1pPr>
          </a:lstStyle>
          <a:p>
            <a:r>
              <a:t>* 10</a:t>
            </a:r>
          </a:p>
        </p:txBody>
      </p:sp>
      <p:pic>
        <p:nvPicPr>
          <p:cNvPr id="179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E5191B-11CB-B14C-AB04-9426B0BE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Verktøy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99B627A-A6A2-C94B-94EA-EE0C23C182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Denne presentasjonen</a:t>
            </a:r>
          </a:p>
          <a:p>
            <a:r>
              <a:rPr lang="nb-NO" dirty="0"/>
              <a:t>Mentor CV - Mal </a:t>
            </a:r>
          </a:p>
          <a:p>
            <a:r>
              <a:rPr lang="nb-NO" dirty="0"/>
              <a:t>Kontrakt med kunden (Oppdragsgiveren)</a:t>
            </a:r>
          </a:p>
          <a:p>
            <a:r>
              <a:rPr lang="nb-NO" dirty="0"/>
              <a:t>Avtale mentor/adept (Forventninger)</a:t>
            </a:r>
          </a:p>
          <a:p>
            <a:r>
              <a:rPr lang="nb-NO" dirty="0"/>
              <a:t>Guide for en vellykket tur</a:t>
            </a:r>
          </a:p>
          <a:p>
            <a:r>
              <a:rPr lang="nb-NO" dirty="0"/>
              <a:t>Hjelp fra </a:t>
            </a:r>
            <a:r>
              <a:rPr lang="nb-NO" dirty="0" err="1"/>
              <a:t>Vestheim</a:t>
            </a:r>
            <a:r>
              <a:rPr lang="nb-NO" dirty="0"/>
              <a:t> </a:t>
            </a:r>
            <a:r>
              <a:rPr lang="nb-NO" dirty="0" err="1"/>
              <a:t>Rotary</a:t>
            </a: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4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>
            <a:extLst>
              <a:ext uri="{FF2B5EF4-FFF2-40B4-BE49-F238E27FC236}">
                <a16:creationId xmlns:a16="http://schemas.microsoft.com/office/drawing/2014/main" id="{1542DCB0-A802-B24E-A327-5685D6693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400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197251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Mentoring - Laget for Rot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800"/>
            </a:lvl1pPr>
          </a:lstStyle>
          <a:p>
            <a:r>
              <a:t>Mentoring - Laget for Rotary</a:t>
            </a:r>
          </a:p>
        </p:txBody>
      </p:sp>
      <p:sp>
        <p:nvSpPr>
          <p:cNvPr id="182" name="Yrkesbasert, global organisasjon med gode verdier og humanitære prosjekt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Yrkesbasert, global organisasjon med gode verdier og humanitære prosjekter</a:t>
            </a:r>
          </a:p>
          <a:p>
            <a:r>
              <a:t>Profilere Rotary som  en meget kompetent organisasjon som bidrar i samfunnet</a:t>
            </a:r>
          </a:p>
          <a:p>
            <a:r>
              <a:t>Skaper stolthet, samhold og samarbeid i - og mellom klubbene</a:t>
            </a:r>
          </a:p>
          <a:p>
            <a:r>
              <a:t>Gir inntekter som kan brukes til andre gode formål</a:t>
            </a:r>
          </a:p>
        </p:txBody>
      </p:sp>
      <p:pic>
        <p:nvPicPr>
          <p:cNvPr id="183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25400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Videre arbeid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Videre arbeid</a:t>
            </a:r>
          </a:p>
          <a:p>
            <a:pPr>
              <a:defRPr sz="2600"/>
            </a:pPr>
            <a:r>
              <a:t>Brainstorming</a:t>
            </a:r>
          </a:p>
        </p:txBody>
      </p:sp>
      <p:sp>
        <p:nvSpPr>
          <p:cNvPr id="186" name="Skaff en kunde (Medlemmenes nettverk, arbeidsgivere, kommuner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11150" indent="-311150" defTabSz="408940">
              <a:spcBef>
                <a:spcPts val="2900"/>
              </a:spcBef>
              <a:defRPr sz="2240"/>
            </a:pPr>
            <a:r>
              <a:t>Skaff en kunde (Medlemmenes nettverk, arbeidsgivere, kommuner)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Få en presentasjon av Rotary Mentoring på et klubbmøte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Lag liste over frivillige mentorer i klubben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Hver mentor lager en 1-sides Mentor - CV om seg selv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Hent mentor-materiell fra Vestheim Rotary (Distriktet?)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Organiser opplæring av mentorene etter et klubbmøte (1-2 timer)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Klubbene samarbeider seg i mellom (Mentorer, kontrakter ol.)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To markeder: Ledere og fremmedkulturelle. Samme metode, forskjellige behov.</a:t>
            </a:r>
          </a:p>
          <a:p>
            <a:pPr marL="311150" indent="-311150" defTabSz="408940">
              <a:spcBef>
                <a:spcPts val="2900"/>
              </a:spcBef>
              <a:defRPr sz="2240"/>
            </a:pPr>
            <a:r>
              <a:t>?</a:t>
            </a:r>
          </a:p>
        </p:txBody>
      </p:sp>
      <p:pic>
        <p:nvPicPr>
          <p:cNvPr id="187" name="47ftJVUz1ynx8wJ58NnU5XApsXpqwipE5UxNqmx21PjkQ11rU2nb8JNcNeMEQq68HCRfMawyVtc3GFOvDSevpxtZmJBA3Usb_rRfinHue4zTLHYQBUEBk8itKsb0TlK7PzJFT0jOnmg.png" descr="47ftJVUz1ynx8wJ58NnU5XApsXpqwipE5UxNqmx21PjkQ11rU2nb8JNcNeMEQq68HCRfMawyVtc3GFOvDSevpxtZmJBA3Usb_rRfinHue4zTLHYQBUEBk8itKsb0TlK7PzJFT0jOnm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" y="196850"/>
            <a:ext cx="995710" cy="99571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448</Words>
  <Application>Microsoft Macintosh PowerPoint</Application>
  <PresentationFormat>Egendefinert</PresentationFormat>
  <Paragraphs>94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8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Light</vt:lpstr>
      <vt:lpstr>Helvetica Neue</vt:lpstr>
      <vt:lpstr>Helvetica Neue Light</vt:lpstr>
      <vt:lpstr>Helvetica Neue Medium</vt:lpstr>
      <vt:lpstr>Helvetica Neue Thin</vt:lpstr>
      <vt:lpstr>Times</vt:lpstr>
      <vt:lpstr>White</vt:lpstr>
      <vt:lpstr>Rotary Mentoring</vt:lpstr>
      <vt:lpstr>Mentoring:  IKKE et kurs!</vt:lpstr>
      <vt:lpstr>Vestheim Rotary</vt:lpstr>
      <vt:lpstr>Roller</vt:lpstr>
      <vt:lpstr>Levere Kvalitet?</vt:lpstr>
      <vt:lpstr>Prosessen</vt:lpstr>
      <vt:lpstr>Verktøy</vt:lpstr>
      <vt:lpstr>Mentoring - Laget for Rotary</vt:lpstr>
      <vt:lpstr>Videre arbeid Brainstorming</vt:lpstr>
      <vt:lpstr>Rotary Mentoring i aksjon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Rotary Mentoring</dc:title>
  <dc:creator>Bjørgulf Haukelid</dc:creator>
  <cp:lastModifiedBy>Bjørgulf Haukelid</cp:lastModifiedBy>
  <cp:revision>4</cp:revision>
  <dcterms:created xsi:type="dcterms:W3CDTF">2019-03-16T07:00:56Z</dcterms:created>
  <dcterms:modified xsi:type="dcterms:W3CDTF">2019-09-17T07:49:24Z</dcterms:modified>
</cp:coreProperties>
</file>